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5" r:id="rId3"/>
    <p:sldId id="300" r:id="rId4"/>
    <p:sldId id="256" r:id="rId5"/>
    <p:sldId id="257" r:id="rId6"/>
    <p:sldId id="258" r:id="rId7"/>
    <p:sldId id="268" r:id="rId8"/>
    <p:sldId id="260" r:id="rId9"/>
    <p:sldId id="261" r:id="rId10"/>
    <p:sldId id="259" r:id="rId11"/>
    <p:sldId id="263" r:id="rId12"/>
    <p:sldId id="291" r:id="rId13"/>
    <p:sldId id="264" r:id="rId14"/>
    <p:sldId id="273" r:id="rId15"/>
    <p:sldId id="266" r:id="rId16"/>
    <p:sldId id="267" r:id="rId17"/>
    <p:sldId id="274" r:id="rId18"/>
    <p:sldId id="269" r:id="rId19"/>
    <p:sldId id="270" r:id="rId20"/>
    <p:sldId id="271" r:id="rId21"/>
    <p:sldId id="276" r:id="rId22"/>
    <p:sldId id="277" r:id="rId23"/>
    <p:sldId id="278" r:id="rId24"/>
    <p:sldId id="279" r:id="rId25"/>
    <p:sldId id="285" r:id="rId26"/>
    <p:sldId id="280" r:id="rId27"/>
    <p:sldId id="286" r:id="rId28"/>
    <p:sldId id="284" r:id="rId29"/>
    <p:sldId id="283" r:id="rId30"/>
    <p:sldId id="282" r:id="rId31"/>
    <p:sldId id="281" r:id="rId32"/>
    <p:sldId id="287" r:id="rId33"/>
    <p:sldId id="288" r:id="rId34"/>
    <p:sldId id="290" r:id="rId35"/>
    <p:sldId id="262" r:id="rId36"/>
    <p:sldId id="297"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4" d="100"/>
          <a:sy n="74" d="100"/>
        </p:scale>
        <p:origin x="-54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z00324179\Desktop\&#26032;&#24314;%20Microsoft%20Office%20Excel%20&#24037;&#20316;&#34920;%20(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z00324179\Desktop\&#26032;&#24314;%20Microsoft%20Office%20Excel%20&#24037;&#20316;&#34920;%20(4).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autoTitleDeleted val="1"/>
    <c:plotArea>
      <c:layout/>
      <c:barChart>
        <c:barDir val="col"/>
        <c:grouping val="stacked"/>
        <c:ser>
          <c:idx val="0"/>
          <c:order val="0"/>
          <c:dPt>
            <c:idx val="0"/>
            <c:spPr>
              <a:solidFill>
                <a:srgbClr val="C00000"/>
              </a:solidFill>
            </c:spPr>
          </c:dPt>
          <c:cat>
            <c:strRef>
              <c:f>Sheet1!$A$6:$B$6</c:f>
              <c:strCache>
                <c:ptCount val="2"/>
                <c:pt idx="0">
                  <c:v>Industrial Average 120Kw</c:v>
                </c:pt>
                <c:pt idx="1">
                  <c:v>HW 120Kw</c:v>
                </c:pt>
              </c:strCache>
            </c:strRef>
          </c:cat>
          <c:val>
            <c:numRef>
              <c:f>Sheet1!$A$7:$B$7</c:f>
              <c:numCache>
                <c:formatCode>General</c:formatCode>
                <c:ptCount val="2"/>
                <c:pt idx="0">
                  <c:v>2.2200000000000002</c:v>
                </c:pt>
                <c:pt idx="1">
                  <c:v>2.0299999999999998</c:v>
                </c:pt>
              </c:numCache>
            </c:numRef>
          </c:val>
        </c:ser>
        <c:dLbls/>
        <c:overlap val="100"/>
        <c:axId val="91007232"/>
        <c:axId val="91168768"/>
      </c:barChart>
      <c:catAx>
        <c:axId val="91007232"/>
        <c:scaling>
          <c:orientation val="minMax"/>
        </c:scaling>
        <c:axPos val="b"/>
        <c:numFmt formatCode="General" sourceLinked="0"/>
        <c:majorTickMark val="none"/>
        <c:tickLblPos val="nextTo"/>
        <c:crossAx val="91168768"/>
        <c:crosses val="autoZero"/>
        <c:auto val="1"/>
        <c:lblAlgn val="ctr"/>
        <c:lblOffset val="100"/>
      </c:catAx>
      <c:valAx>
        <c:axId val="91168768"/>
        <c:scaling>
          <c:orientation val="minMax"/>
          <c:max val="2.25"/>
        </c:scaling>
        <c:axPos val="l"/>
        <c:majorGridlines/>
        <c:minorGridlines/>
        <c:title>
          <c:tx>
            <c:rich>
              <a:bodyPr/>
              <a:lstStyle/>
              <a:p>
                <a:pPr>
                  <a:defRPr/>
                </a:pPr>
                <a:r>
                  <a:rPr lang="en-US" altLang="zh-CN" sz="1200" b="0" dirty="0" smtClean="0">
                    <a:latin typeface="+mn-lt"/>
                    <a:ea typeface="Arial Unicode MS" pitchFamily="34" charset="-122"/>
                    <a:cs typeface="Arial Unicode MS" pitchFamily="34" charset="-122"/>
                  </a:rPr>
                  <a:t>Footprint/㎡</a:t>
                </a:r>
                <a:endParaRPr lang="zh-CN" altLang="en-US" sz="1200" b="0" dirty="0">
                  <a:latin typeface="+mn-lt"/>
                  <a:ea typeface="Arial Unicode MS" pitchFamily="34" charset="-122"/>
                  <a:cs typeface="Arial Unicode MS" pitchFamily="34" charset="-122"/>
                </a:endParaRPr>
              </a:p>
            </c:rich>
          </c:tx>
        </c:title>
        <c:numFmt formatCode="#,##0.00_);\(#,##0.00\)" sourceLinked="0"/>
        <c:tickLblPos val="nextTo"/>
        <c:crossAx val="91007232"/>
        <c:crosses val="autoZero"/>
        <c:crossBetween val="between"/>
        <c:minorUnit val="0.05"/>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autoTitleDeleted val="1"/>
    <c:plotArea>
      <c:layout/>
      <c:barChart>
        <c:barDir val="col"/>
        <c:grouping val="stacked"/>
        <c:ser>
          <c:idx val="0"/>
          <c:order val="0"/>
          <c:spPr>
            <a:solidFill>
              <a:srgbClr val="FF0000"/>
            </a:solidFill>
          </c:spPr>
          <c:dPt>
            <c:idx val="0"/>
            <c:spPr>
              <a:solidFill>
                <a:srgbClr val="C00000"/>
              </a:solidFill>
            </c:spPr>
          </c:dPt>
          <c:dPt>
            <c:idx val="1"/>
            <c:spPr>
              <a:solidFill>
                <a:srgbClr val="0070C0"/>
              </a:solidFill>
            </c:spPr>
          </c:dPt>
          <c:cat>
            <c:strRef>
              <c:f>Sheet1!$A$1:$B$1</c:f>
              <c:strCache>
                <c:ptCount val="2"/>
                <c:pt idx="0">
                  <c:v>Industrial Average 30Kw</c:v>
                </c:pt>
                <c:pt idx="1">
                  <c:v>HW 30Kw</c:v>
                </c:pt>
              </c:strCache>
            </c:strRef>
          </c:cat>
          <c:val>
            <c:numRef>
              <c:f>Sheet1!$A$2:$B$2</c:f>
              <c:numCache>
                <c:formatCode>General</c:formatCode>
                <c:ptCount val="2"/>
                <c:pt idx="0">
                  <c:v>0.72000000000000053</c:v>
                </c:pt>
                <c:pt idx="1">
                  <c:v>0.36000000000000026</c:v>
                </c:pt>
              </c:numCache>
            </c:numRef>
          </c:val>
        </c:ser>
        <c:dLbls/>
        <c:overlap val="100"/>
        <c:axId val="91201920"/>
        <c:axId val="91203456"/>
      </c:barChart>
      <c:catAx>
        <c:axId val="91201920"/>
        <c:scaling>
          <c:orientation val="minMax"/>
        </c:scaling>
        <c:axPos val="b"/>
        <c:numFmt formatCode="General" sourceLinked="0"/>
        <c:majorTickMark val="none"/>
        <c:tickLblPos val="nextTo"/>
        <c:crossAx val="91203456"/>
        <c:crosses val="autoZero"/>
        <c:auto val="1"/>
        <c:lblAlgn val="ctr"/>
        <c:lblOffset val="100"/>
      </c:catAx>
      <c:valAx>
        <c:axId val="91203456"/>
        <c:scaling>
          <c:orientation val="minMax"/>
        </c:scaling>
        <c:axPos val="l"/>
        <c:majorGridlines/>
        <c:title>
          <c:tx>
            <c:rich>
              <a:bodyPr/>
              <a:lstStyle/>
              <a:p>
                <a:pPr>
                  <a:defRPr/>
                </a:pPr>
                <a:r>
                  <a:rPr lang="en-US" altLang="zh-CN" sz="1200" b="0" dirty="0" smtClean="0">
                    <a:latin typeface="+mn-lt"/>
                    <a:ea typeface="Arial Unicode MS" pitchFamily="34" charset="-122"/>
                    <a:cs typeface="Arial Unicode MS" pitchFamily="34" charset="-122"/>
                  </a:rPr>
                  <a:t>Footprint/㎡</a:t>
                </a:r>
                <a:endParaRPr lang="zh-CN" altLang="en-US" sz="1200" b="0" dirty="0">
                  <a:latin typeface="+mn-lt"/>
                  <a:ea typeface="Arial Unicode MS" pitchFamily="34" charset="-122"/>
                  <a:cs typeface="Arial Unicode MS" pitchFamily="34" charset="-122"/>
                </a:endParaRPr>
              </a:p>
            </c:rich>
          </c:tx>
        </c:title>
        <c:numFmt formatCode="General" sourceLinked="1"/>
        <c:majorTickMark val="none"/>
        <c:tickLblPos val="nextTo"/>
        <c:crossAx val="91201920"/>
        <c:crosses val="autoZero"/>
        <c:crossBetween val="between"/>
      </c:valAx>
    </c:plotArea>
    <c:plotVisOnly val="1"/>
    <c:dispBlanksAs val="gap"/>
  </c:chart>
  <c:externalData r:id="rId2"/>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30664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418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42213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150071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53088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BBB09C-8CB1-4CE4-B96D-6CD0D82424FA}" type="datetimeFigureOut">
              <a:rPr lang="en-US" smtClean="0"/>
              <a:pPr/>
              <a:t>9/20/2017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92492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BBB09C-8CB1-4CE4-B96D-6CD0D82424FA}" type="datetimeFigureOut">
              <a:rPr lang="en-US" smtClean="0"/>
              <a:pPr/>
              <a:t>9/20/2017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318095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BBB09C-8CB1-4CE4-B96D-6CD0D82424FA}" type="datetimeFigureOut">
              <a:rPr lang="en-US" smtClean="0"/>
              <a:pPr/>
              <a:t>9/20/2017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41460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BB09C-8CB1-4CE4-B96D-6CD0D82424FA}" type="datetimeFigureOut">
              <a:rPr lang="en-US" smtClean="0"/>
              <a:pPr/>
              <a:t>9/20/2017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38796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BB09C-8CB1-4CE4-B96D-6CD0D82424FA}" type="datetimeFigureOut">
              <a:rPr lang="en-US" smtClean="0"/>
              <a:pPr/>
              <a:t>9/20/2017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46700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BB09C-8CB1-4CE4-B96D-6CD0D82424FA}" type="datetimeFigureOut">
              <a:rPr lang="en-US" smtClean="0"/>
              <a:pPr/>
              <a:t>9/20/2017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61589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BB09C-8CB1-4CE4-B96D-6CD0D82424FA}" type="datetimeFigureOut">
              <a:rPr lang="en-US" smtClean="0"/>
              <a:pPr/>
              <a:t>9/20/2017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3201326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2.xml"/><Relationship Id="rId7" Type="http://schemas.openxmlformats.org/officeDocument/2006/relationships/image" Target="../media/image32.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http://www.abn.ru/catalog/lindner/lindner_fl/panel_nortec/images/600-a2-gst.jpg" TargetMode="Externa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solidFill>
            <a:schemeClr val="accent5">
              <a:lumMod val="75000"/>
            </a:schemeClr>
          </a:solidFill>
        </p:spPr>
        <p:txBody>
          <a:bodyPr>
            <a:normAutofit/>
          </a:bodyPr>
          <a:lstStyle/>
          <a:p>
            <a:r>
              <a:rPr lang="ru-RU" sz="4000" dirty="0" smtClean="0">
                <a:solidFill>
                  <a:schemeClr val="bg1"/>
                </a:solidFill>
              </a:rPr>
              <a:t>Технико-экономическое обоснование проекта строительства  ЦОД</a:t>
            </a:r>
            <a:br>
              <a:rPr lang="ru-RU" sz="4000" dirty="0" smtClean="0">
                <a:solidFill>
                  <a:schemeClr val="bg1"/>
                </a:solidFill>
              </a:rPr>
            </a:br>
            <a:r>
              <a:rPr lang="x-none" sz="4000" u="sng" spc="-1" smtClean="0">
                <a:solidFill>
                  <a:schemeClr val="bg1"/>
                </a:solidFill>
                <a:uFill>
                  <a:solidFill>
                    <a:srgbClr val="FFFFFF"/>
                  </a:solidFill>
                </a:uFill>
                <a:latin typeface="Arial"/>
                <a:ea typeface="Calibri"/>
              </a:rPr>
              <a:t>CellSpace</a:t>
            </a:r>
            <a:r>
              <a:rPr lang="ru-RU" u="sng" spc="-1" dirty="0" smtClean="0">
                <a:solidFill>
                  <a:schemeClr val="bg1"/>
                </a:solidFill>
                <a:uFill>
                  <a:solidFill>
                    <a:srgbClr val="FFFFFF"/>
                  </a:solidFill>
                </a:uFill>
                <a:latin typeface="Arial"/>
                <a:ea typeface="Calibri"/>
              </a:rPr>
              <a:t/>
            </a:r>
            <a:br>
              <a:rPr lang="ru-RU" u="sng" spc="-1" dirty="0" smtClean="0">
                <a:solidFill>
                  <a:schemeClr val="bg1"/>
                </a:solidFill>
                <a:uFill>
                  <a:solidFill>
                    <a:srgbClr val="FFFFFF"/>
                  </a:solidFill>
                </a:uFill>
                <a:latin typeface="Arial"/>
                <a:ea typeface="Calibri"/>
              </a:rPr>
            </a:br>
            <a:r>
              <a:rPr lang="ru-RU" sz="2000" spc="-1" dirty="0" smtClean="0">
                <a:solidFill>
                  <a:schemeClr val="bg1"/>
                </a:solidFill>
                <a:effectLst>
                  <a:outerShdw blurRad="38100" dist="38100" dir="2700000" algn="tl">
                    <a:srgbClr val="000000">
                      <a:alpha val="43137"/>
                    </a:srgbClr>
                  </a:outerShdw>
                </a:effectLst>
                <a:uFill>
                  <a:solidFill>
                    <a:srgbClr val="FFFFFF"/>
                  </a:solidFill>
                </a:uFill>
                <a:latin typeface="Arial"/>
                <a:ea typeface="Calibri"/>
              </a:rPr>
              <a:t>в г</a:t>
            </a:r>
            <a:r>
              <a:rPr lang="en-US" sz="2000" spc="-1" dirty="0" smtClean="0">
                <a:solidFill>
                  <a:schemeClr val="bg1"/>
                </a:solidFill>
                <a:effectLst>
                  <a:outerShdw blurRad="38100" dist="38100" dir="2700000" algn="tl">
                    <a:srgbClr val="000000">
                      <a:alpha val="43137"/>
                    </a:srgbClr>
                  </a:outerShdw>
                </a:effectLst>
                <a:uFill>
                  <a:solidFill>
                    <a:srgbClr val="FFFFFF"/>
                  </a:solidFill>
                </a:uFill>
                <a:latin typeface="Arial"/>
                <a:ea typeface="Calibri"/>
              </a:rPr>
              <a:t>.</a:t>
            </a:r>
            <a:r>
              <a:rPr lang="ru-RU" sz="2000" spc="-1" dirty="0" smtClean="0">
                <a:solidFill>
                  <a:schemeClr val="bg1"/>
                </a:solidFill>
                <a:effectLst>
                  <a:outerShdw blurRad="38100" dist="38100" dir="2700000" algn="tl">
                    <a:srgbClr val="000000">
                      <a:alpha val="43137"/>
                    </a:srgbClr>
                  </a:outerShdw>
                </a:effectLst>
                <a:uFill>
                  <a:solidFill>
                    <a:srgbClr val="FFFFFF"/>
                  </a:solidFill>
                </a:uFill>
                <a:latin typeface="Arial"/>
                <a:ea typeface="Calibri"/>
              </a:rPr>
              <a:t>Благовещенске</a:t>
            </a:r>
            <a:endParaRPr lang="ru-RU" sz="2000" dirty="0">
              <a:solidFill>
                <a:schemeClr val="bg1"/>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8899302" y="4812652"/>
            <a:ext cx="2927796" cy="1655762"/>
          </a:xfrm>
          <a:solidFill>
            <a:schemeClr val="accent5">
              <a:lumMod val="75000"/>
            </a:schemeClr>
          </a:solidFill>
        </p:spPr>
        <p:txBody>
          <a:bodyPr>
            <a:normAutofit fontScale="85000" lnSpcReduction="10000"/>
          </a:bodyPr>
          <a:lstStyle/>
          <a:p>
            <a:pPr algn="r"/>
            <a:r>
              <a:rPr lang="ru-RU" u="sng" dirty="0" smtClean="0">
                <a:solidFill>
                  <a:schemeClr val="bg1"/>
                </a:solidFill>
              </a:rPr>
              <a:t>dlokhov@me.com</a:t>
            </a:r>
            <a:r>
              <a:rPr lang="en-US" dirty="0" smtClean="0">
                <a:solidFill>
                  <a:schemeClr val="bg1"/>
                </a:solidFill>
              </a:rPr>
              <a:t> ;</a:t>
            </a:r>
            <a:endParaRPr lang="ru-RU" dirty="0" smtClean="0">
              <a:solidFill>
                <a:schemeClr val="bg1"/>
              </a:solidFill>
            </a:endParaRPr>
          </a:p>
          <a:p>
            <a:pPr algn="r"/>
            <a:r>
              <a:rPr lang="en-US" dirty="0" smtClean="0">
                <a:solidFill>
                  <a:schemeClr val="bg1"/>
                </a:solidFill>
              </a:rPr>
              <a:t>c.ph.: +7(9145)388-444 ;</a:t>
            </a:r>
            <a:endParaRPr lang="ru-RU" dirty="0" smtClean="0">
              <a:solidFill>
                <a:schemeClr val="bg1"/>
              </a:solidFill>
            </a:endParaRPr>
          </a:p>
          <a:p>
            <a:pPr algn="r"/>
            <a:r>
              <a:rPr lang="en-US" dirty="0" smtClean="0">
                <a:solidFill>
                  <a:schemeClr val="bg1"/>
                </a:solidFill>
              </a:rPr>
              <a:t>Skype:     </a:t>
            </a:r>
            <a:r>
              <a:rPr lang="en-US" dirty="0" err="1" smtClean="0">
                <a:solidFill>
                  <a:schemeClr val="bg1"/>
                </a:solidFill>
              </a:rPr>
              <a:t>titoniinvest</a:t>
            </a:r>
            <a:r>
              <a:rPr lang="en-US" dirty="0" smtClean="0">
                <a:solidFill>
                  <a:schemeClr val="bg1"/>
                </a:solidFill>
              </a:rPr>
              <a:t> ;</a:t>
            </a:r>
            <a:endParaRPr lang="ru-RU" dirty="0" smtClean="0">
              <a:solidFill>
                <a:schemeClr val="bg1"/>
              </a:solidFill>
            </a:endParaRPr>
          </a:p>
          <a:p>
            <a:pPr algn="r"/>
            <a:r>
              <a:rPr lang="en-US" dirty="0" smtClean="0">
                <a:solidFill>
                  <a:schemeClr val="bg1"/>
                </a:solidFill>
              </a:rPr>
              <a:t>Telegram:  @DmitryL07 ;</a:t>
            </a:r>
            <a:endParaRPr lang="ru-RU" dirty="0">
              <a:solidFill>
                <a:schemeClr val="bg1"/>
              </a:solidFill>
            </a:endParaRPr>
          </a:p>
        </p:txBody>
      </p:sp>
    </p:spTree>
    <p:extLst>
      <p:ext uri="{BB962C8B-B14F-4D97-AF65-F5344CB8AC3E}">
        <p14:creationId xmlns:p14="http://schemas.microsoft.com/office/powerpoint/2010/main" xmlns="" val="1608820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19288"/>
            <a:ext cx="12195175" cy="287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552450" y="585788"/>
            <a:ext cx="10072688" cy="130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Разрез здания ЦОД.</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356526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46263"/>
            <a:ext cx="11953875" cy="286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3937000" y="404813"/>
            <a:ext cx="10072688" cy="130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en-US" dirty="0" smtClean="0">
                <a:solidFill>
                  <a:srgbClr val="C00000"/>
                </a:solidFill>
                <a:effectLst>
                  <a:outerShdw blurRad="38100" dist="38100" dir="2700000" algn="tl">
                    <a:srgbClr val="C0C0C0"/>
                  </a:outerShdw>
                </a:effectLst>
              </a:rPr>
              <a:t>3D-</a:t>
            </a:r>
            <a:r>
              <a:rPr lang="ru-RU" dirty="0" smtClean="0">
                <a:solidFill>
                  <a:srgbClr val="C00000"/>
                </a:solidFill>
                <a:effectLst>
                  <a:outerShdw blurRad="38100" dist="38100" dir="2700000" algn="tl">
                    <a:srgbClr val="C0C0C0"/>
                  </a:outerShdw>
                </a:effectLst>
              </a:rPr>
              <a:t>визуализация.</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172423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1341986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4196348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1806191439"/>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27483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211737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895" y="477812"/>
            <a:ext cx="6330889" cy="356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120620" y="4039236"/>
            <a:ext cx="12382450" cy="1937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285664" indent="-285664">
              <a:buFont typeface="Wingdings" pitchFamily="2" charset="2"/>
              <a:buChar char="Ø"/>
              <a:defRPr/>
            </a:pPr>
            <a:r>
              <a:rPr lang="ru-RU" sz="1999" dirty="0">
                <a:solidFill>
                  <a:srgbClr val="00608B"/>
                </a:solidFill>
                <a:cs typeface="Arial" charset="0"/>
              </a:rPr>
              <a:t>Каркас металлический рамного типа</a:t>
            </a:r>
          </a:p>
          <a:p>
            <a:pPr marL="285664" indent="-285664">
              <a:buFont typeface="Wingdings" pitchFamily="2" charset="2"/>
              <a:buChar char="Ø"/>
              <a:defRPr/>
            </a:pPr>
            <a:r>
              <a:rPr lang="ru-RU" sz="1999" dirty="0">
                <a:solidFill>
                  <a:srgbClr val="00608B"/>
                </a:solidFill>
                <a:cs typeface="Arial" charset="0"/>
              </a:rPr>
              <a:t>Кровля мембранная утепленная</a:t>
            </a:r>
          </a:p>
          <a:p>
            <a:pPr marL="285664" indent="-285664">
              <a:buFont typeface="Wingdings" pitchFamily="2" charset="2"/>
              <a:buChar char="Ø"/>
              <a:defRPr/>
            </a:pPr>
            <a:r>
              <a:rPr lang="ru-RU" sz="1999" dirty="0">
                <a:solidFill>
                  <a:srgbClr val="00608B"/>
                </a:solidFill>
                <a:cs typeface="Arial" charset="0"/>
              </a:rPr>
              <a:t>Организованная внутренняя водосливная система с водоотводными воронками с </a:t>
            </a:r>
            <a:r>
              <a:rPr lang="ru-RU" sz="1999" dirty="0" err="1">
                <a:solidFill>
                  <a:srgbClr val="00608B"/>
                </a:solidFill>
                <a:cs typeface="Arial" charset="0"/>
              </a:rPr>
              <a:t>электроподогревом</a:t>
            </a:r>
            <a:r>
              <a:rPr lang="ru-RU" sz="1999" dirty="0">
                <a:solidFill>
                  <a:srgbClr val="00608B"/>
                </a:solidFill>
                <a:cs typeface="Arial" charset="0"/>
              </a:rPr>
              <a:t>.</a:t>
            </a:r>
          </a:p>
          <a:p>
            <a:pPr marL="285664" indent="-285664">
              <a:buFont typeface="Wingdings" pitchFamily="2" charset="2"/>
              <a:buChar char="Ø"/>
              <a:defRPr/>
            </a:pPr>
            <a:r>
              <a:rPr lang="ru-RU" sz="1999" dirty="0">
                <a:solidFill>
                  <a:srgbClr val="00608B"/>
                </a:solidFill>
                <a:cs typeface="Arial" charset="0"/>
              </a:rPr>
              <a:t>Стены из трехслойных структурных панелей с сердечником из конструкционной минеральной базальтовой ваты.</a:t>
            </a:r>
          </a:p>
          <a:p>
            <a:pPr eaLnBrk="1" hangingPunct="1">
              <a:buFontTx/>
              <a:buChar char="-"/>
              <a:defRPr/>
            </a:pPr>
            <a:endParaRPr lang="ru-RU" sz="1999" dirty="0">
              <a:cs typeface="Arial" charset="0"/>
            </a:endParaRPr>
          </a:p>
        </p:txBody>
      </p:sp>
      <p:sp>
        <p:nvSpPr>
          <p:cNvPr id="59396" name="Rectangle 5"/>
          <p:cNvSpPr>
            <a:spLocks noChangeArrowheads="1"/>
          </p:cNvSpPr>
          <p:nvPr/>
        </p:nvSpPr>
        <p:spPr bwMode="auto">
          <a:xfrm>
            <a:off x="7248226" y="5396194"/>
            <a:ext cx="6094413" cy="83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a:defRPr sz="2100">
                <a:solidFill>
                  <a:schemeClr val="tx1"/>
                </a:solidFill>
                <a:latin typeface="Arial" panose="020B0604020202020204" pitchFamily="34" charset="0"/>
                <a:ea typeface="华文细黑"/>
                <a:cs typeface="华文细黑"/>
              </a:defRPr>
            </a:lvl2pPr>
            <a:lvl3pPr>
              <a:defRPr sz="2100">
                <a:solidFill>
                  <a:schemeClr val="tx1"/>
                </a:solidFill>
                <a:latin typeface="Arial" panose="020B0604020202020204" pitchFamily="34" charset="0"/>
                <a:ea typeface="华文细黑"/>
                <a:cs typeface="华文细黑"/>
              </a:defRPr>
            </a:lvl3pPr>
            <a:lvl4pPr>
              <a:defRPr sz="2100">
                <a:solidFill>
                  <a:schemeClr val="tx1"/>
                </a:solidFill>
                <a:latin typeface="Arial" panose="020B0604020202020204" pitchFamily="34" charset="0"/>
                <a:ea typeface="华文细黑"/>
                <a:cs typeface="华文细黑"/>
              </a:defRPr>
            </a:lvl4pPr>
            <a:lvl5pPr>
              <a:defRPr sz="2100">
                <a:solidFill>
                  <a:schemeClr val="tx1"/>
                </a:solidFill>
                <a:latin typeface="Arial" panose="020B0604020202020204" pitchFamily="34" charset="0"/>
                <a:ea typeface="华文细黑"/>
                <a:cs typeface="华文细黑"/>
              </a:defRPr>
            </a:lvl5pPr>
            <a:lvl6pPr marL="26336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30908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5480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40052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a:buFont typeface="Arial" panose="020B0604020202020204" pitchFamily="34" charset="0"/>
              <a:buChar char="•"/>
            </a:pPr>
            <a:r>
              <a:rPr lang="ru-RU" sz="1600" b="1">
                <a:latin typeface="Arial-BoldMT"/>
              </a:rPr>
              <a:t>Снеговая расчетная нагрузка</a:t>
            </a:r>
            <a:r>
              <a:rPr lang="ru-RU" sz="1600" b="1"/>
              <a:t>: 180 </a:t>
            </a:r>
            <a:r>
              <a:rPr lang="ru-RU" sz="1600" b="1">
                <a:latin typeface="Arial-BoldMT"/>
              </a:rPr>
              <a:t>кг/м</a:t>
            </a:r>
            <a:r>
              <a:rPr lang="ru-RU" sz="1600" b="1"/>
              <a:t>2.</a:t>
            </a:r>
          </a:p>
          <a:p>
            <a:pPr>
              <a:buFont typeface="Arial" panose="020B0604020202020204" pitchFamily="34" charset="0"/>
              <a:buChar char="•"/>
            </a:pPr>
            <a:r>
              <a:rPr lang="ru-RU" sz="1600" b="1">
                <a:latin typeface="Arial-BoldMT"/>
              </a:rPr>
              <a:t>Ветровая нормативная нагрузка</a:t>
            </a:r>
            <a:r>
              <a:rPr lang="ru-RU" sz="1600" b="1"/>
              <a:t>: 30 </a:t>
            </a:r>
            <a:r>
              <a:rPr lang="ru-RU" sz="1600" b="1">
                <a:latin typeface="Arial-BoldMT"/>
              </a:rPr>
              <a:t>кг/м</a:t>
            </a:r>
            <a:r>
              <a:rPr lang="ru-RU" sz="1600" b="1"/>
              <a:t>2.</a:t>
            </a:r>
          </a:p>
          <a:p>
            <a:pPr>
              <a:buFont typeface="Arial" panose="020B0604020202020204" pitchFamily="34" charset="0"/>
              <a:buChar char="•"/>
            </a:pPr>
            <a:r>
              <a:rPr lang="ru-RU" sz="1600" b="1">
                <a:latin typeface="Arial-BoldMT"/>
              </a:rPr>
              <a:t>Сейсмичность</a:t>
            </a:r>
            <a:r>
              <a:rPr lang="ru-RU" sz="1600" b="1"/>
              <a:t>: </a:t>
            </a:r>
            <a:r>
              <a:rPr lang="ru-RU" sz="1600" b="1">
                <a:latin typeface="Arial-BoldMT"/>
              </a:rPr>
              <a:t>до </a:t>
            </a:r>
            <a:r>
              <a:rPr lang="ru-RU" sz="1600" b="1"/>
              <a:t>6 </a:t>
            </a:r>
            <a:r>
              <a:rPr lang="ru-RU" sz="1600" b="1">
                <a:latin typeface="Arial-BoldMT"/>
              </a:rPr>
              <a:t>баллов</a:t>
            </a:r>
            <a:r>
              <a:rPr lang="ru-RU" sz="1600" b="1"/>
              <a:t>.</a:t>
            </a:r>
            <a:endParaRPr lang="en-US" sz="1600"/>
          </a:p>
        </p:txBody>
      </p:sp>
      <p:sp>
        <p:nvSpPr>
          <p:cNvPr id="7" name="Заголовок 1"/>
          <p:cNvSpPr txBox="1">
            <a:spLocks/>
          </p:cNvSpPr>
          <p:nvPr/>
        </p:nvSpPr>
        <p:spPr bwMode="auto">
          <a:xfrm>
            <a:off x="409469" y="-37991"/>
            <a:ext cx="9141619" cy="811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7925" tIns="35991" rIns="71981" bIns="35991" anchor="ctr">
            <a:spAutoFit/>
          </a:bodyPr>
          <a:lstStyle/>
          <a:p>
            <a:pPr eaLnBrk="1" hangingPunct="1">
              <a:defRPr/>
            </a:pPr>
            <a: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Конструктив здания ЦОД</a:t>
            </a:r>
            <a:b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59398"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38636" y="147699"/>
            <a:ext cx="1812453" cy="1466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9" name="Picture 8"/>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66905" y="319104"/>
            <a:ext cx="1442662" cy="1433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Заголовок 1"/>
          <p:cNvSpPr txBox="1">
            <a:spLocks/>
          </p:cNvSpPr>
          <p:nvPr/>
        </p:nvSpPr>
        <p:spPr bwMode="auto">
          <a:xfrm>
            <a:off x="8952757" y="1185653"/>
            <a:ext cx="1712466" cy="811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7925" tIns="35991" rIns="71981" bIns="35991" anchor="ctr">
            <a:spAutoFit/>
          </a:bodyPr>
          <a:lstStyle/>
          <a:p>
            <a:pPr eaLnBrk="1" hangingPunct="1">
              <a:defRPr/>
            </a:pPr>
            <a: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Кровля</a:t>
            </a:r>
            <a:b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59401" name="Picture 1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78272" y="1996654"/>
            <a:ext cx="1336327" cy="153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2" name="Picture 12"/>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157355" y="2018874"/>
            <a:ext cx="1282366" cy="126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Заголовок 1"/>
          <p:cNvSpPr txBox="1">
            <a:spLocks/>
          </p:cNvSpPr>
          <p:nvPr/>
        </p:nvSpPr>
        <p:spPr bwMode="auto">
          <a:xfrm>
            <a:off x="9105118" y="3290130"/>
            <a:ext cx="1407745" cy="811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7925" tIns="35991" rIns="71981" bIns="35991" anchor="ctr">
            <a:spAutoFit/>
          </a:bodyPr>
          <a:lstStyle/>
          <a:p>
            <a:pPr eaLnBrk="1" hangingPunct="1">
              <a:defRPr/>
            </a:pPr>
            <a: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Стены</a:t>
            </a:r>
            <a:b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3863442996"/>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260350" y="94220"/>
            <a:ext cx="12452350" cy="130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square"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Система бесперебойного электроснабжения  </a:t>
            </a:r>
            <a:r>
              <a:rPr lang="ru-RU" dirty="0" err="1" smtClean="0">
                <a:solidFill>
                  <a:srgbClr val="C00000"/>
                </a:solidFill>
                <a:effectLst>
                  <a:outerShdw blurRad="38100" dist="38100" dir="2700000" algn="tl">
                    <a:srgbClr val="C0C0C0"/>
                  </a:outerShdw>
                </a:effectLst>
              </a:rPr>
              <a:t>ЦОДа</a:t>
            </a:r>
            <a:r>
              <a:rPr lang="en-US" dirty="0" smtClean="0">
                <a:solidFill>
                  <a:srgbClr val="C00000"/>
                </a:solidFill>
                <a:effectLst>
                  <a:outerShdw blurRad="38100" dist="38100" dir="2700000" algn="tl">
                    <a:srgbClr val="C0C0C0"/>
                  </a:outerShdw>
                </a:effectLst>
              </a:rPr>
              <a:t> </a:t>
            </a:r>
            <a:r>
              <a:rPr lang="ru-RU" dirty="0" smtClean="0">
                <a:solidFill>
                  <a:srgbClr val="C00000"/>
                </a:solidFill>
                <a:effectLst>
                  <a:outerShdw blurRad="38100" dist="38100" dir="2700000" algn="tl">
                    <a:srgbClr val="C0C0C0"/>
                  </a:outerShdw>
                </a:effectLst>
              </a:rPr>
              <a:t> </a:t>
            </a:r>
            <a:r>
              <a:rPr lang="en-US" dirty="0" smtClean="0">
                <a:solidFill>
                  <a:srgbClr val="C00000"/>
                </a:solidFill>
                <a:effectLst>
                  <a:outerShdw blurRad="38100" dist="38100" dir="2700000" algn="tl">
                    <a:srgbClr val="C0C0C0"/>
                  </a:outerShdw>
                </a:effectLst>
              </a:rPr>
              <a:t>(c</a:t>
            </a:r>
            <a:r>
              <a:rPr lang="ru-RU" dirty="0" smtClean="0">
                <a:solidFill>
                  <a:srgbClr val="C00000"/>
                </a:solidFill>
                <a:effectLst>
                  <a:outerShdw blurRad="38100" dist="38100" dir="2700000" algn="tl">
                    <a:srgbClr val="C0C0C0"/>
                  </a:outerShdw>
                </a:effectLst>
              </a:rPr>
              <a:t>хема резервирования 2</a:t>
            </a:r>
            <a:r>
              <a:rPr lang="en-US" dirty="0" smtClean="0">
                <a:solidFill>
                  <a:srgbClr val="C00000"/>
                </a:solidFill>
                <a:effectLst>
                  <a:outerShdw blurRad="38100" dist="38100" dir="2700000" algn="tl">
                    <a:srgbClr val="C0C0C0"/>
                  </a:outerShdw>
                </a:effectLst>
              </a:rPr>
              <a:t>N)</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pic>
        <p:nvPicPr>
          <p:cNvPr id="3" name="Picture 2" descr="D:\MO\高清图片\UPS产品交付\UPS图片\UPS5000关门.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7138" y="1473200"/>
            <a:ext cx="1212850" cy="320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D:\MO\高清图片\UPS产品交付\UPS图片\UPS5000-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05113" y="1473200"/>
            <a:ext cx="1620837" cy="330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p:nvSpPr>
        <p:spPr bwMode="auto">
          <a:xfrm>
            <a:off x="5487988" y="742950"/>
            <a:ext cx="6384925" cy="447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Дублирование посредством параллельного подключения модулей</a:t>
            </a:r>
          </a:p>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Возможность расширения и замены без отключения нагрузки (</a:t>
            </a:r>
            <a:r>
              <a:rPr lang="en-US" sz="1600">
                <a:solidFill>
                  <a:srgbClr val="000000"/>
                </a:solidFill>
                <a:latin typeface="Arial" panose="020B0604020202020204" pitchFamily="34" charset="0"/>
                <a:ea typeface="华文细黑"/>
                <a:cs typeface="华文细黑"/>
              </a:rPr>
              <a:t>hot swap)</a:t>
            </a:r>
            <a:endParaRPr lang="ru-RU" sz="1600">
              <a:solidFill>
                <a:srgbClr val="000000"/>
              </a:solidFill>
              <a:latin typeface="Arial" panose="020B0604020202020204" pitchFamily="34" charset="0"/>
              <a:ea typeface="华文细黑"/>
              <a:cs typeface="华文细黑"/>
            </a:endParaRPr>
          </a:p>
          <a:p>
            <a:pPr eaLnBrk="1" hangingPunct="1">
              <a:lnSpc>
                <a:spcPct val="9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Высокая эффективность двойного преобразования</a:t>
            </a:r>
            <a:r>
              <a:rPr lang="en-GB" sz="1600">
                <a:solidFill>
                  <a:srgbClr val="000000"/>
                </a:solidFill>
                <a:latin typeface="Arial" panose="020B0604020202020204" pitchFamily="34" charset="0"/>
                <a:ea typeface="华文细黑"/>
                <a:cs typeface="华文细黑"/>
              </a:rPr>
              <a:t> </a:t>
            </a:r>
            <a:r>
              <a:rPr lang="ru-RU" sz="1600">
                <a:solidFill>
                  <a:srgbClr val="000000"/>
                </a:solidFill>
                <a:latin typeface="Arial" panose="020B0604020202020204" pitchFamily="34" charset="0"/>
                <a:ea typeface="华文细黑"/>
                <a:cs typeface="华文细黑"/>
              </a:rPr>
              <a:t>до</a:t>
            </a:r>
            <a:r>
              <a:rPr lang="en-GB" sz="1600">
                <a:solidFill>
                  <a:srgbClr val="000000"/>
                </a:solidFill>
                <a:latin typeface="Arial" panose="020B0604020202020204" pitchFamily="34" charset="0"/>
                <a:ea typeface="华文细黑"/>
                <a:cs typeface="华文细黑"/>
              </a:rPr>
              <a:t> 96% </a:t>
            </a:r>
            <a:r>
              <a:rPr lang="ru-RU" sz="1600">
                <a:solidFill>
                  <a:srgbClr val="000000"/>
                </a:solidFill>
                <a:latin typeface="Arial" panose="020B0604020202020204" pitchFamily="34" charset="0"/>
                <a:ea typeface="华文细黑"/>
                <a:cs typeface="华文细黑"/>
              </a:rPr>
              <a:t>в режиме </a:t>
            </a:r>
            <a:r>
              <a:rPr lang="en-GB" sz="1600">
                <a:solidFill>
                  <a:srgbClr val="000000"/>
                </a:solidFill>
                <a:latin typeface="Arial" panose="020B0604020202020204" pitchFamily="34" charset="0"/>
                <a:ea typeface="华文细黑"/>
                <a:cs typeface="华文细黑"/>
              </a:rPr>
              <a:t>on- line</a:t>
            </a:r>
            <a:endParaRPr lang="ru-RU" sz="1600">
              <a:solidFill>
                <a:srgbClr val="000000"/>
              </a:solidFill>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Мониторинг через </a:t>
            </a:r>
            <a:r>
              <a:rPr lang="de-DE" sz="1600">
                <a:solidFill>
                  <a:srgbClr val="000000"/>
                </a:solidFill>
                <a:latin typeface="Arial" panose="020B0604020202020204" pitchFamily="34" charset="0"/>
                <a:ea typeface="华文细黑"/>
                <a:cs typeface="华文细黑"/>
              </a:rPr>
              <a:t>SNMP </a:t>
            </a:r>
            <a:r>
              <a:rPr lang="ru-RU" sz="1600">
                <a:solidFill>
                  <a:srgbClr val="000000"/>
                </a:solidFill>
                <a:latin typeface="Arial" panose="020B0604020202020204" pitchFamily="34" charset="0"/>
                <a:ea typeface="华文细黑"/>
                <a:cs typeface="华文细黑"/>
              </a:rPr>
              <a:t>и </a:t>
            </a:r>
            <a:r>
              <a:rPr lang="en-US" sz="1600">
                <a:solidFill>
                  <a:srgbClr val="000000"/>
                </a:solidFill>
                <a:latin typeface="Arial" panose="020B0604020202020204" pitchFamily="34" charset="0"/>
                <a:ea typeface="华文细黑"/>
                <a:cs typeface="华文细黑"/>
              </a:rPr>
              <a:t>ModBus</a:t>
            </a:r>
            <a:endParaRPr lang="ru-RU" sz="1600">
              <a:solidFill>
                <a:srgbClr val="000000"/>
              </a:solidFill>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Использование стандартных батарей для увеличения времени автономной работы</a:t>
            </a:r>
            <a:endParaRPr lang="en-US" sz="1600">
              <a:solidFill>
                <a:srgbClr val="000000"/>
              </a:solidFill>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华文细黑"/>
              </a:rPr>
              <a:t> Резервирование ключевых компонентов</a:t>
            </a: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华文细黑"/>
              </a:rPr>
              <a:t> Максимальная мощность единичного ИБП 800кВа</a:t>
            </a: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华文细黑"/>
              </a:rPr>
              <a:t> До 4–ех ИБП при параллельной работе</a:t>
            </a: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Arial" panose="020B0604020202020204" pitchFamily="34" charset="0"/>
              </a:rPr>
              <a:t>Увеличение срока службы батарей и снижение расходов на их эксплуатацию за счет использования технологии </a:t>
            </a:r>
            <a:r>
              <a:rPr lang="en-US" sz="1600">
                <a:latin typeface="Arial" panose="020B0604020202020204" pitchFamily="34" charset="0"/>
                <a:ea typeface="华文细黑"/>
                <a:cs typeface="Arial" panose="020B0604020202020204" pitchFamily="34" charset="0"/>
              </a:rPr>
              <a:t>SBM</a:t>
            </a:r>
            <a:r>
              <a:rPr lang="ru-RU" sz="1600">
                <a:latin typeface="Arial" panose="020B0604020202020204" pitchFamily="34" charset="0"/>
                <a:ea typeface="华文细黑"/>
                <a:cs typeface="Arial" panose="020B0604020202020204" pitchFamily="34" charset="0"/>
              </a:rPr>
              <a:t> (</a:t>
            </a:r>
            <a:r>
              <a:rPr lang="en-US" sz="1600">
                <a:latin typeface="Arial" panose="020B0604020202020204" pitchFamily="34" charset="0"/>
                <a:ea typeface="华文细黑"/>
                <a:cs typeface="Arial" panose="020B0604020202020204" pitchFamily="34" charset="0"/>
              </a:rPr>
              <a:t>Superior Battery Management</a:t>
            </a:r>
            <a:r>
              <a:rPr lang="ru-RU" sz="1600">
                <a:latin typeface="Arial" panose="020B0604020202020204" pitchFamily="34" charset="0"/>
                <a:ea typeface="华文细黑"/>
                <a:cs typeface="Arial" panose="020B0604020202020204" pitchFamily="34" charset="0"/>
              </a:rPr>
              <a:t>  —  интеллектуальное управление батареями) </a:t>
            </a:r>
          </a:p>
          <a:p>
            <a:pPr>
              <a:lnSpc>
                <a:spcPct val="100000"/>
              </a:lnSpc>
              <a:buClrTx/>
              <a:buSzTx/>
              <a:buFont typeface="Wingdings" panose="05000000000000000000" pitchFamily="2" charset="2"/>
              <a:buChar char="q"/>
            </a:pPr>
            <a:endParaRPr lang="ru-RU" sz="1600">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endParaRPr lang="ru-RU" sz="1600">
              <a:solidFill>
                <a:srgbClr val="000000"/>
              </a:solidFill>
              <a:latin typeface="Arial" panose="020B0604020202020204" pitchFamily="34" charset="0"/>
              <a:ea typeface="华文细黑"/>
              <a:cs typeface="华文细黑"/>
            </a:endParaRPr>
          </a:p>
        </p:txBody>
      </p:sp>
      <p:sp>
        <p:nvSpPr>
          <p:cNvPr id="6" name="Rectangle 8"/>
          <p:cNvSpPr>
            <a:spLocks noChangeArrowheads="1"/>
          </p:cNvSpPr>
          <p:nvPr/>
        </p:nvSpPr>
        <p:spPr bwMode="auto">
          <a:xfrm>
            <a:off x="1025525" y="5318125"/>
            <a:ext cx="96472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eaLnBrk="1" hangingPunct="1">
              <a:lnSpc>
                <a:spcPct val="100000"/>
              </a:lnSpc>
              <a:buClrTx/>
              <a:buSzTx/>
              <a:buFontTx/>
              <a:buNone/>
            </a:pPr>
            <a:r>
              <a:rPr lang="ru-RU" sz="2000" b="1" i="1">
                <a:solidFill>
                  <a:srgbClr val="7030A0"/>
                </a:solidFill>
                <a:latin typeface="Arial" panose="020B0604020202020204" pitchFamily="34" charset="0"/>
                <a:ea typeface="华文细黑"/>
                <a:cs typeface="华文细黑"/>
              </a:rPr>
              <a:t>Адаптивная архитектура электропитания</a:t>
            </a:r>
            <a:r>
              <a:rPr lang="it-IT" sz="2000" b="1" i="1">
                <a:solidFill>
                  <a:srgbClr val="7030A0"/>
                </a:solidFill>
                <a:latin typeface="Arial" panose="020B0604020202020204" pitchFamily="34" charset="0"/>
                <a:ea typeface="华文细黑"/>
                <a:cs typeface="华文细黑"/>
              </a:rPr>
              <a:t>:</a:t>
            </a:r>
            <a:r>
              <a:rPr lang="ru-RU" sz="2000" b="1" i="1">
                <a:solidFill>
                  <a:srgbClr val="7030A0"/>
                </a:solidFill>
                <a:latin typeface="Arial" panose="020B0604020202020204" pitchFamily="34" charset="0"/>
                <a:ea typeface="华文细黑"/>
                <a:cs typeface="华文细黑"/>
              </a:rPr>
              <a:t>  </a:t>
            </a:r>
          </a:p>
          <a:p>
            <a:pPr eaLnBrk="1" hangingPunct="1">
              <a:lnSpc>
                <a:spcPct val="100000"/>
              </a:lnSpc>
              <a:buClrTx/>
              <a:buSzTx/>
              <a:buFontTx/>
              <a:buNone/>
            </a:pPr>
            <a:r>
              <a:rPr lang="ru-RU" sz="2000" b="1" i="1">
                <a:solidFill>
                  <a:srgbClr val="7030A0"/>
                </a:solidFill>
                <a:latin typeface="Arial" panose="020B0604020202020204" pitchFamily="34" charset="0"/>
                <a:ea typeface="华文细黑"/>
                <a:cs typeface="华文细黑"/>
              </a:rPr>
              <a:t>вертикальное и горизонтальное  резервирование и наращивание</a:t>
            </a:r>
          </a:p>
        </p:txBody>
      </p:sp>
      <p:sp>
        <p:nvSpPr>
          <p:cNvPr id="7" name="Title 1"/>
          <p:cNvSpPr txBox="1">
            <a:spLocks/>
          </p:cNvSpPr>
          <p:nvPr/>
        </p:nvSpPr>
        <p:spPr bwMode="auto">
          <a:xfrm>
            <a:off x="949325" y="765175"/>
            <a:ext cx="1074102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eaLnBrk="1" hangingPunct="1">
              <a:lnSpc>
                <a:spcPct val="100000"/>
              </a:lnSpc>
              <a:buClrTx/>
              <a:buSzTx/>
              <a:buFontTx/>
              <a:buNone/>
            </a:pPr>
            <a:r>
              <a:rPr lang="ru-RU" altLang="zh-CN" sz="1800" b="1">
                <a:solidFill>
                  <a:srgbClr val="0070C0"/>
                </a:solidFill>
                <a:latin typeface="Arial" panose="020B0604020202020204" pitchFamily="34" charset="0"/>
                <a:ea typeface="SimHei" panose="02010609060101010101" pitchFamily="49" charset="-122"/>
                <a:cs typeface="Arial" panose="020B0604020202020204" pitchFamily="34" charset="0"/>
              </a:rPr>
              <a:t>Модульные ИБП</a:t>
            </a:r>
            <a:r>
              <a:rPr lang="en-US" altLang="zh-CN" sz="1800" b="1">
                <a:solidFill>
                  <a:srgbClr val="0070C0"/>
                </a:solidFill>
                <a:latin typeface="Arial" panose="020B0604020202020204" pitchFamily="34" charset="0"/>
                <a:ea typeface="SimHei" panose="02010609060101010101" pitchFamily="49" charset="-122"/>
                <a:cs typeface="Arial" panose="020B0604020202020204" pitchFamily="34" charset="0"/>
              </a:rPr>
              <a:t>: UPS5000-E</a:t>
            </a:r>
          </a:p>
        </p:txBody>
      </p:sp>
    </p:spTree>
    <p:extLst>
      <p:ext uri="{BB962C8B-B14F-4D97-AF65-F5344CB8AC3E}">
        <p14:creationId xmlns:p14="http://schemas.microsoft.com/office/powerpoint/2010/main" xmlns="" val="3822878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txBox="1">
            <a:spLocks/>
          </p:cNvSpPr>
          <p:nvPr/>
        </p:nvSpPr>
        <p:spPr>
          <a:xfrm>
            <a:off x="474663" y="241300"/>
            <a:ext cx="10847387"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en-US" altLang="zh-CN" sz="2400" b="1" dirty="0" err="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iBattery</a:t>
            </a:r>
            <a:r>
              <a:rPr lang="en-US" altLang="zh-CN"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 </a:t>
            </a:r>
            <a:r>
              <a:rPr lang="ru-RU" altLang="zh-CN"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Интеллектуальный мониторинг батарей</a:t>
            </a:r>
            <a:endParaRPr lang="en-US" altLang="zh-CN"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3" name="图片 3" descr="捕获.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9475" y="1041400"/>
            <a:ext cx="6251575" cy="464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4"/>
          <p:cNvSpPr/>
          <p:nvPr/>
        </p:nvSpPr>
        <p:spPr bwMode="auto">
          <a:xfrm>
            <a:off x="2149475" y="5684838"/>
            <a:ext cx="6481763" cy="509587"/>
          </a:xfrm>
          <a:prstGeom prst="rect">
            <a:avLst/>
          </a:prstGeom>
          <a:solidFill>
            <a:srgbClr val="990000"/>
          </a:solidFill>
          <a:ln w="9525">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defRPr/>
            </a:pPr>
            <a:r>
              <a:rPr lang="en-US" altLang="zh-CN" sz="2000" b="1" kern="0" dirty="0">
                <a:solidFill>
                  <a:schemeClr val="bg1"/>
                </a:solidFill>
                <a:cs typeface="Arial" panose="020B0604020202020204" pitchFamily="34" charset="0"/>
              </a:rPr>
              <a:t>Achieve wireless communication and reduce OPEX.</a:t>
            </a:r>
          </a:p>
        </p:txBody>
      </p:sp>
      <p:sp>
        <p:nvSpPr>
          <p:cNvPr id="5" name="标题 2"/>
          <p:cNvSpPr txBox="1">
            <a:spLocks/>
          </p:cNvSpPr>
          <p:nvPr/>
        </p:nvSpPr>
        <p:spPr>
          <a:xfrm>
            <a:off x="6602413" y="1846263"/>
            <a:ext cx="10847387"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altLang="zh-CN" sz="2400" b="1">
                <a:solidFill>
                  <a:srgbClr val="00206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Безпроводная технология</a:t>
            </a:r>
            <a:endParaRPr lang="en-US" altLang="zh-CN" sz="2400" b="1">
              <a:solidFill>
                <a:srgbClr val="00206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249858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50258"/>
            <a:ext cx="10515600" cy="5626705"/>
          </a:xfrm>
        </p:spPr>
        <p:txBody>
          <a:bodyPr>
            <a:normAutofit fontScale="47500" lnSpcReduction="20000"/>
          </a:bodyPr>
          <a:lstStyle/>
          <a:p>
            <a:pPr marL="0" indent="0" algn="just">
              <a:buNone/>
            </a:pPr>
            <a:r>
              <a:rPr lang="ru-RU" dirty="0" smtClean="0">
                <a:latin typeface="Arial Narrow" panose="020B0606020202030204" pitchFamily="34" charset="0"/>
              </a:rPr>
              <a:t>	Представляем </a:t>
            </a:r>
            <a:r>
              <a:rPr lang="ru-RU" dirty="0">
                <a:latin typeface="Arial Narrow" panose="020B0606020202030204" pitchFamily="34" charset="0"/>
              </a:rPr>
              <a:t>вашему вниманию технико-экономическое обоснование проекта «Строительства и дальнейшую эксплуатацию   ЦОД «</a:t>
            </a:r>
            <a:r>
              <a:rPr lang="en-US" dirty="0" err="1">
                <a:latin typeface="Arial Narrow" panose="020B0606020202030204" pitchFamily="34" charset="0"/>
              </a:rPr>
              <a:t>CellSpace</a:t>
            </a:r>
            <a:r>
              <a:rPr lang="ru-RU" dirty="0">
                <a:latin typeface="Arial Narrow" panose="020B0606020202030204" pitchFamily="34" charset="0"/>
              </a:rPr>
              <a:t>»» в г. Благовещенск , Амурская область.</a:t>
            </a:r>
          </a:p>
          <a:p>
            <a:pPr marL="0" indent="0" algn="just">
              <a:buNone/>
            </a:pPr>
            <a:r>
              <a:rPr lang="ru-RU" dirty="0">
                <a:latin typeface="Arial Narrow" panose="020B0606020202030204" pitchFamily="34" charset="0"/>
              </a:rPr>
              <a:t>	</a:t>
            </a:r>
            <a:r>
              <a:rPr lang="ru-RU" dirty="0" smtClean="0">
                <a:latin typeface="Arial Narrow" panose="020B0606020202030204" pitchFamily="34" charset="0"/>
              </a:rPr>
              <a:t>Предлагаем </a:t>
            </a:r>
            <a:r>
              <a:rPr lang="ru-RU" dirty="0">
                <a:latin typeface="Arial Narrow" panose="020B0606020202030204" pitchFamily="34" charset="0"/>
              </a:rPr>
              <a:t>реализовать проект технопарка в Амурской области. Начать данную реализацию с ЦОД (Центр Обработки Данных) - это здание или его часть, первичной функцией которых является размещение оборудования обработки и хранения информации, а также вспомогательных (инженерных) средств, обеспечивающих его работу.</a:t>
            </a:r>
          </a:p>
          <a:p>
            <a:pPr marL="0" indent="0" algn="just">
              <a:buNone/>
            </a:pPr>
            <a:r>
              <a:rPr lang="ru-RU" dirty="0">
                <a:latin typeface="Arial Narrow" panose="020B0606020202030204" pitchFamily="34" charset="0"/>
              </a:rPr>
              <a:t>	Назначение ЦОД - обеспечение гарантированной безотказной работы информационной системы предприятия с заданными уровнями доступности, надежности, безопасности и управляемости. Использование технологии создания центров обработки данных позволяет создавать резервные штаб-квартиры предприятий с сохранением максимально возможной функциональности информационной системы при чрезвычайных обстоятельствах.</a:t>
            </a:r>
          </a:p>
          <a:p>
            <a:pPr marL="0" indent="0" algn="just">
              <a:buNone/>
            </a:pPr>
            <a:r>
              <a:rPr lang="ru-RU" dirty="0">
                <a:latin typeface="Arial Narrow" panose="020B0606020202030204" pitchFamily="34" charset="0"/>
              </a:rPr>
              <a:t>	Цель проекта - создание современного технопарка со строительством сети </a:t>
            </a:r>
            <a:r>
              <a:rPr lang="ru-RU" dirty="0" err="1">
                <a:latin typeface="Arial Narrow" panose="020B0606020202030204" pitchFamily="34" charset="0"/>
              </a:rPr>
              <a:t>ЦОДов</a:t>
            </a:r>
            <a:r>
              <a:rPr lang="ru-RU" dirty="0">
                <a:latin typeface="Arial Narrow" panose="020B0606020202030204" pitchFamily="34" charset="0"/>
              </a:rPr>
              <a:t> общей минимальной мощностью от 10 МВт не далеко от Благовещенской ТЭЦ, и Амурский Государственный Университет – предполагающего объединение научно-исследовательских институтов, объектов индустрии, деловых центров, выставочных площадок, учебных заведений. Смысл создания технопарка в том, чтобы сконцентрировать на единой информационной площадке специалистов общего профиля деятельности.</a:t>
            </a:r>
          </a:p>
          <a:p>
            <a:pPr marL="0" indent="0" algn="just">
              <a:buNone/>
            </a:pPr>
            <a:r>
              <a:rPr lang="ru-RU" dirty="0">
                <a:latin typeface="Arial Narrow" panose="020B0606020202030204" pitchFamily="34" charset="0"/>
              </a:rPr>
              <a:t>	Основными потребителями услуг технопарка будут Российские и Китайские операторы сотовой связи, в том числе присутствующие на территории России, интернет - сервис провайдеры региона, цифровые теле - радиовещательные компании, государственные </a:t>
            </a:r>
            <a:r>
              <a:rPr lang="ru-RU" dirty="0" smtClean="0">
                <a:latin typeface="Arial Narrow" panose="020B0606020202030204" pitchFamily="34" charset="0"/>
              </a:rPr>
              <a:t>, банковские и финансовые </a:t>
            </a:r>
            <a:r>
              <a:rPr lang="ru-RU" dirty="0">
                <a:latin typeface="Arial Narrow" panose="020B0606020202030204" pitchFamily="34" charset="0"/>
              </a:rPr>
              <a:t>структуры, научно-исследовательские и образовательные учреждения. Так же космодром Восточный.</a:t>
            </a:r>
          </a:p>
          <a:p>
            <a:pPr marL="0" indent="0" algn="just">
              <a:buNone/>
            </a:pPr>
            <a:r>
              <a:rPr lang="ru-RU" dirty="0">
                <a:latin typeface="Arial Narrow" panose="020B0606020202030204" pitchFamily="34" charset="0"/>
              </a:rPr>
              <a:t>	При расчете не учитываются суммарные площади, занимаемые ИБП, генераторной установкой на дизельном топливе, а также, ГРЩ оборудованием и </a:t>
            </a:r>
            <a:r>
              <a:rPr lang="ru-RU" dirty="0" err="1">
                <a:latin typeface="Arial Narrow" panose="020B0606020202030204" pitchFamily="34" charset="0"/>
              </a:rPr>
              <a:t>чиллерами</a:t>
            </a:r>
            <a:r>
              <a:rPr lang="ru-RU" dirty="0">
                <a:latin typeface="Arial Narrow" panose="020B0606020202030204" pitchFamily="34" charset="0"/>
              </a:rPr>
              <a:t>, ведь при рассмотрении представленных трех случаев они будут практически одинаковы. По аналогии при проведении расчетов капитальных затрат на возведение сооружений при сравнении нескольких доступных вариантов можно не учитывать фактические значения сумм стоимости данных инженерных систем. В то же время ориентировочную цену привести все же стоит – она варьируется в пределах в 20 тыс. евро за одну стойку в системе.</a:t>
            </a:r>
          </a:p>
          <a:p>
            <a:pPr marL="0" indent="0" algn="just">
              <a:buNone/>
            </a:pPr>
            <a:r>
              <a:rPr lang="ru-RU" dirty="0">
                <a:latin typeface="Arial Narrow" panose="020B0606020202030204" pitchFamily="34" charset="0"/>
              </a:rPr>
              <a:t>	Так для стоек мощность в 5 кВт и при конфигурации стойки 200×1000 мм, размер помещения под расположение двухсот стоек составляет примерно 1534 кв. м. Выходит, что для расположения одной стойки потребуется не менее 2.3 м2 полезной площади помещения</a:t>
            </a:r>
            <a:r>
              <a:rPr lang="ru-RU" dirty="0" smtClean="0">
                <a:latin typeface="Arial Narrow" panose="020B0606020202030204" pitchFamily="34" charset="0"/>
              </a:rPr>
              <a:t>.</a:t>
            </a:r>
          </a:p>
          <a:p>
            <a:pPr marL="0" indent="0" algn="just">
              <a:buNone/>
            </a:pPr>
            <a:r>
              <a:rPr lang="ru-RU" dirty="0" smtClean="0">
                <a:latin typeface="Arial Narrow" panose="020B0606020202030204" pitchFamily="34" charset="0"/>
              </a:rPr>
              <a:t>Структура </a:t>
            </a:r>
            <a:r>
              <a:rPr lang="ru-RU" dirty="0">
                <a:latin typeface="Arial Narrow" panose="020B0606020202030204" pitchFamily="34" charset="0"/>
              </a:rPr>
              <a:t>капитальных расходов : </a:t>
            </a:r>
          </a:p>
          <a:p>
            <a:pPr marL="0" lvl="0" indent="0" algn="just">
              <a:buNone/>
            </a:pPr>
            <a:r>
              <a:rPr lang="ru-RU" dirty="0" smtClean="0">
                <a:latin typeface="Arial Narrow" panose="020B0606020202030204" pitchFamily="34" charset="0"/>
              </a:rPr>
              <a:t>затраты </a:t>
            </a:r>
            <a:r>
              <a:rPr lang="ru-RU" dirty="0">
                <a:latin typeface="Arial Narrow" panose="020B0606020202030204" pitchFamily="34" charset="0"/>
              </a:rPr>
              <a:t>на строительную подготовку помещения либо на строительство здания, </a:t>
            </a:r>
          </a:p>
          <a:p>
            <a:pPr marL="0" lvl="0" indent="0" algn="just">
              <a:buNone/>
            </a:pPr>
            <a:r>
              <a:rPr lang="ru-RU" dirty="0">
                <a:latin typeface="Arial Narrow" panose="020B0606020202030204" pitchFamily="34" charset="0"/>
              </a:rPr>
              <a:t>на создание инженерной инфраструктуры дата-центра, </a:t>
            </a:r>
          </a:p>
          <a:p>
            <a:pPr marL="0" lvl="0" indent="0" algn="just">
              <a:buNone/>
            </a:pPr>
            <a:r>
              <a:rPr lang="ru-RU" dirty="0">
                <a:latin typeface="Arial Narrow" panose="020B0606020202030204" pitchFamily="34" charset="0"/>
              </a:rPr>
              <a:t>на создание телекоммуникационной инфраструктуры, </a:t>
            </a:r>
          </a:p>
          <a:p>
            <a:pPr marL="0" lvl="0" indent="0" algn="just">
              <a:buNone/>
            </a:pPr>
            <a:r>
              <a:rPr lang="ru-RU" dirty="0">
                <a:latin typeface="Arial Narrow" panose="020B0606020202030204" pitchFamily="34" charset="0"/>
              </a:rPr>
              <a:t>на покрытие кассовых разрывов до выхода объекта на самоокупаемость.</a:t>
            </a:r>
          </a:p>
          <a:p>
            <a:endParaRPr lang="ru-RU" dirty="0">
              <a:latin typeface="Arial Narrow" panose="020B0606020202030204" pitchFamily="34" charset="0"/>
            </a:endParaRPr>
          </a:p>
        </p:txBody>
      </p:sp>
    </p:spTree>
    <p:extLst>
      <p:ext uri="{BB962C8B-B14F-4D97-AF65-F5344CB8AC3E}">
        <p14:creationId xmlns:p14="http://schemas.microsoft.com/office/powerpoint/2010/main" xmlns="" val="3724839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3" descr="p_0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9575" y="1203325"/>
            <a:ext cx="4824413" cy="241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46" descr="Панели переключения нагрузки серии TI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59950" y="4011613"/>
            <a:ext cx="1277938"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8" descr="Схема работы панели TI, ST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36063" y="2308225"/>
            <a:ext cx="2525712"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2782888" y="4238625"/>
            <a:ext cx="5721350" cy="203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Отказоустойчивость</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Масштабируемость</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Высокая степень готовности</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Включение в общую систему автоматизации и диспетчеризации</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Низкие эксплуатационные затраты</a:t>
            </a:r>
          </a:p>
          <a:p>
            <a:pPr eaLnBrk="1" hangingPunct="1">
              <a:buFont typeface="Wingdings" panose="05000000000000000000" pitchFamily="2" charset="2"/>
              <a:buChar char="q"/>
            </a:pPr>
            <a:endParaRPr lang="ru-RU" sz="1800" b="1">
              <a:solidFill>
                <a:srgbClr val="00608B"/>
              </a:solidFill>
              <a:latin typeface="Arial Narrow" panose="020B0606020202030204" pitchFamily="34" charset="0"/>
              <a:cs typeface="Arial" panose="020B0604020202020204" pitchFamily="34" charset="0"/>
            </a:endParaRPr>
          </a:p>
        </p:txBody>
      </p:sp>
      <p:sp>
        <p:nvSpPr>
          <p:cNvPr id="6" name="Заголовок 1"/>
          <p:cNvSpPr txBox="1">
            <a:spLocks/>
          </p:cNvSpPr>
          <p:nvPr/>
        </p:nvSpPr>
        <p:spPr bwMode="auto">
          <a:xfrm>
            <a:off x="3001963" y="3827463"/>
            <a:ext cx="1011555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i="1" dirty="0" smtClean="0">
                <a:solidFill>
                  <a:schemeClr val="tx1"/>
                </a:solidFill>
                <a:effectLst>
                  <a:outerShdw blurRad="38100" dist="38100" dir="2700000" algn="tl">
                    <a:srgbClr val="C0C0C0"/>
                  </a:outerShdw>
                </a:effectLst>
              </a:rPr>
              <a:t>Ключевые особенности</a:t>
            </a:r>
            <a:r>
              <a:rPr lang="en-US" sz="2000" i="1" dirty="0" smtClean="0">
                <a:solidFill>
                  <a:schemeClr val="tx1"/>
                </a:solidFill>
                <a:effectLst>
                  <a:outerShdw blurRad="38100" dist="38100" dir="2700000" algn="tl">
                    <a:srgbClr val="C0C0C0"/>
                  </a:outerShdw>
                </a:effectLst>
              </a:rPr>
              <a:t>:</a:t>
            </a:r>
            <a:endParaRPr lang="ru-RU" sz="2000" i="1" dirty="0">
              <a:solidFill>
                <a:schemeClr val="tx1"/>
              </a:solidFill>
              <a:effectLst>
                <a:outerShdw blurRad="38100" dist="38100" dir="2700000" algn="tl">
                  <a:srgbClr val="C0C0C0"/>
                </a:outerShdw>
              </a:effectLst>
            </a:endParaRPr>
          </a:p>
        </p:txBody>
      </p:sp>
      <p:sp>
        <p:nvSpPr>
          <p:cNvPr id="7" name="Заголовок 1"/>
          <p:cNvSpPr txBox="1">
            <a:spLocks/>
          </p:cNvSpPr>
          <p:nvPr/>
        </p:nvSpPr>
        <p:spPr bwMode="auto">
          <a:xfrm>
            <a:off x="396875" y="-9525"/>
            <a:ext cx="12195175" cy="167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a:solidFill>
                  <a:srgbClr val="C00000"/>
                </a:solidFill>
                <a:effectLst>
                  <a:outerShdw blurRad="38100" dist="38100" dir="2700000" algn="tl">
                    <a:srgbClr val="C0C0C0"/>
                  </a:outerShdw>
                </a:effectLst>
              </a:rPr>
              <a:t>Система гарантированного энергоснабжения  </a:t>
            </a:r>
            <a:r>
              <a:rPr lang="ru-RU" dirty="0" err="1" smtClean="0">
                <a:solidFill>
                  <a:srgbClr val="C00000"/>
                </a:solidFill>
                <a:effectLst>
                  <a:outerShdw blurRad="38100" dist="38100" dir="2700000" algn="tl">
                    <a:srgbClr val="C0C0C0"/>
                  </a:outerShdw>
                </a:effectLst>
              </a:rPr>
              <a:t>ЦОДа</a:t>
            </a:r>
            <a:r>
              <a:rPr lang="en-US" dirty="0" smtClean="0">
                <a:solidFill>
                  <a:srgbClr val="C00000"/>
                </a:solidFill>
                <a:effectLst>
                  <a:outerShdw blurRad="38100" dist="38100" dir="2700000" algn="tl">
                    <a:srgbClr val="C0C0C0"/>
                  </a:outerShdw>
                </a:effectLst>
              </a:rPr>
              <a:t> </a:t>
            </a:r>
            <a:r>
              <a:rPr lang="ru-RU" dirty="0" smtClean="0">
                <a:solidFill>
                  <a:srgbClr val="C00000"/>
                </a:solidFill>
                <a:effectLst>
                  <a:outerShdw blurRad="38100" dist="38100" dir="2700000" algn="tl">
                    <a:srgbClr val="C0C0C0"/>
                  </a:outerShdw>
                </a:effectLst>
              </a:rPr>
              <a:t>  </a:t>
            </a:r>
          </a:p>
          <a:p>
            <a:pPr eaLnBrk="1" hangingPunct="1">
              <a:lnSpc>
                <a:spcPct val="100000"/>
              </a:lnSpc>
              <a:defRPr/>
            </a:pPr>
            <a:r>
              <a:rPr lang="en-US" dirty="0" smtClean="0">
                <a:solidFill>
                  <a:srgbClr val="C00000"/>
                </a:solidFill>
                <a:effectLst>
                  <a:outerShdw blurRad="38100" dist="38100" dir="2700000" algn="tl">
                    <a:srgbClr val="C0C0C0"/>
                  </a:outerShdw>
                </a:effectLst>
              </a:rPr>
              <a:t>(</a:t>
            </a:r>
            <a:r>
              <a:rPr lang="en-US" dirty="0">
                <a:solidFill>
                  <a:srgbClr val="C00000"/>
                </a:solidFill>
                <a:effectLst>
                  <a:outerShdw blurRad="38100" dist="38100" dir="2700000" algn="tl">
                    <a:srgbClr val="C0C0C0"/>
                  </a:outerShdw>
                </a:effectLst>
              </a:rPr>
              <a:t>c</a:t>
            </a:r>
            <a:r>
              <a:rPr lang="ru-RU" dirty="0">
                <a:solidFill>
                  <a:srgbClr val="C00000"/>
                </a:solidFill>
                <a:effectLst>
                  <a:outerShdw blurRad="38100" dist="38100" dir="2700000" algn="tl">
                    <a:srgbClr val="C0C0C0"/>
                  </a:outerShdw>
                </a:effectLst>
              </a:rPr>
              <a:t>хема резервирования </a:t>
            </a:r>
            <a:r>
              <a:rPr lang="en-US" dirty="0">
                <a:solidFill>
                  <a:srgbClr val="C00000"/>
                </a:solidFill>
                <a:effectLst>
                  <a:outerShdw blurRad="38100" dist="38100" dir="2700000" algn="tl">
                    <a:srgbClr val="C0C0C0"/>
                  </a:outerShdw>
                </a:effectLst>
              </a:rPr>
              <a:t>N+1)</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8" name="Rectangle 44"/>
          <p:cNvSpPr>
            <a:spLocks noChangeArrowheads="1"/>
          </p:cNvSpPr>
          <p:nvPr/>
        </p:nvSpPr>
        <p:spPr bwMode="auto">
          <a:xfrm>
            <a:off x="5324475" y="925513"/>
            <a:ext cx="6359525" cy="147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Ø"/>
            </a:pPr>
            <a:r>
              <a:rPr lang="ru-RU" sz="1800" b="1" dirty="0" err="1">
                <a:solidFill>
                  <a:srgbClr val="00608B"/>
                </a:solidFill>
                <a:latin typeface="Arial Narrow" panose="020B0606020202030204" pitchFamily="34" charset="0"/>
                <a:cs typeface="Arial" panose="020B0604020202020204" pitchFamily="34" charset="0"/>
              </a:rPr>
              <a:t>Энергоцентр</a:t>
            </a:r>
            <a:r>
              <a:rPr lang="ru-RU" sz="1800" b="1" dirty="0">
                <a:solidFill>
                  <a:srgbClr val="00608B"/>
                </a:solidFill>
                <a:latin typeface="Arial Narrow" panose="020B0606020202030204" pitchFamily="34" charset="0"/>
                <a:cs typeface="Arial" panose="020B0604020202020204" pitchFamily="34" charset="0"/>
              </a:rPr>
              <a:t> на основе контейнерных ДГУ </a:t>
            </a:r>
            <a:endParaRPr lang="en-US" sz="1800" b="1" dirty="0">
              <a:solidFill>
                <a:srgbClr val="00608B"/>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Ø"/>
            </a:pPr>
            <a:r>
              <a:rPr lang="ru-RU" sz="1800" b="1" dirty="0">
                <a:solidFill>
                  <a:srgbClr val="00608B"/>
                </a:solidFill>
                <a:latin typeface="Arial Narrow" panose="020B0606020202030204" pitchFamily="34" charset="0"/>
                <a:cs typeface="Arial" panose="020B0604020202020204" pitchFamily="34" charset="0"/>
              </a:rPr>
              <a:t>Схема резервирования </a:t>
            </a:r>
            <a:r>
              <a:rPr lang="en-US" sz="1800" b="1" dirty="0">
                <a:solidFill>
                  <a:srgbClr val="00608B"/>
                </a:solidFill>
                <a:latin typeface="Arial Narrow" panose="020B0606020202030204" pitchFamily="34" charset="0"/>
                <a:cs typeface="Arial" panose="020B0604020202020204" pitchFamily="34" charset="0"/>
              </a:rPr>
              <a:t>N+1</a:t>
            </a:r>
          </a:p>
          <a:p>
            <a:pPr eaLnBrk="1" hangingPunct="1">
              <a:buFont typeface="Wingdings" panose="05000000000000000000" pitchFamily="2" charset="2"/>
              <a:buChar char="Ø"/>
            </a:pPr>
            <a:r>
              <a:rPr lang="ru-RU" sz="1800" b="1" dirty="0">
                <a:solidFill>
                  <a:srgbClr val="00608B"/>
                </a:solidFill>
                <a:latin typeface="Arial Narrow" panose="020B0606020202030204" pitchFamily="34" charset="0"/>
                <a:cs typeface="Arial" panose="020B0604020202020204" pitchFamily="34" charset="0"/>
              </a:rPr>
              <a:t>Оснащение контейнеров</a:t>
            </a:r>
            <a:r>
              <a:rPr lang="en-US" sz="1800" b="1" dirty="0">
                <a:solidFill>
                  <a:srgbClr val="00608B"/>
                </a:solidFill>
                <a:latin typeface="Arial Narrow" panose="020B0606020202030204" pitchFamily="34" charset="0"/>
                <a:cs typeface="Arial" panose="020B0604020202020204" pitchFamily="34" charset="0"/>
              </a:rPr>
              <a:t>: </a:t>
            </a:r>
            <a:r>
              <a:rPr lang="ru-RU" sz="1800" b="1" dirty="0">
                <a:solidFill>
                  <a:srgbClr val="00608B"/>
                </a:solidFill>
                <a:latin typeface="Arial Narrow" panose="020B0606020202030204" pitchFamily="34" charset="0"/>
                <a:cs typeface="Arial" panose="020B0604020202020204" pitchFamily="34" charset="0"/>
              </a:rPr>
              <a:t>системы вентиляции, пожаротушения, охранно-пожарная сигнализация, расходные баки, щит собственных нужд и т.д. </a:t>
            </a:r>
            <a:endParaRPr lang="en-US" sz="1800" b="1" dirty="0">
              <a:solidFill>
                <a:srgbClr val="00608B"/>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xmlns="" val="3173141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Морской контейнер М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5338" y="477838"/>
            <a:ext cx="7993062" cy="581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Заголовок 1"/>
          <p:cNvSpPr txBox="1">
            <a:spLocks/>
          </p:cNvSpPr>
          <p:nvPr/>
        </p:nvSpPr>
        <p:spPr bwMode="auto">
          <a:xfrm>
            <a:off x="0" y="-41275"/>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a:solidFill>
                  <a:srgbClr val="C00000"/>
                </a:solidFill>
                <a:effectLst>
                  <a:outerShdw blurRad="38100" dist="38100" dir="2700000" algn="tl">
                    <a:srgbClr val="C0C0C0"/>
                  </a:outerShdw>
                </a:effectLst>
              </a:rPr>
              <a:t>Система гарантированного энергоснабжения  </a:t>
            </a:r>
            <a:r>
              <a:rPr lang="ru-RU" dirty="0" smtClean="0">
                <a:solidFill>
                  <a:srgbClr val="C00000"/>
                </a:solidFill>
                <a:effectLst>
                  <a:outerShdw blurRad="38100" dist="38100" dir="2700000" algn="tl">
                    <a:srgbClr val="C0C0C0"/>
                  </a:outerShdw>
                </a:effectLst>
              </a:rPr>
              <a:t>ЦОДа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69191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0" y="792163"/>
            <a:ext cx="8945563"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3806825" y="139700"/>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Топливное хозяйство</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4" name="Rectangle 3"/>
          <p:cNvSpPr/>
          <p:nvPr/>
        </p:nvSpPr>
        <p:spPr>
          <a:xfrm>
            <a:off x="8378825" y="1196975"/>
            <a:ext cx="3816350" cy="2554288"/>
          </a:xfrm>
          <a:prstGeom prst="rect">
            <a:avLst/>
          </a:prstGeom>
        </p:spPr>
        <p:txBody>
          <a:bodyPr>
            <a:spAutoFit/>
          </a:bodyPr>
          <a:lstStyle/>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два подземных двустенных резервуара,</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 двустенная подземная емкость аварийного слива топлива </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блок заполнения/опорожнения резервуаров топливохранилища</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площадка слива/откачки топлива, </a:t>
            </a:r>
            <a:r>
              <a:rPr lang="ru-RU" sz="1600" b="1" dirty="0" err="1">
                <a:solidFill>
                  <a:srgbClr val="002060"/>
                </a:solidFill>
                <a:cs typeface="Arial" panose="020B0604020202020204" pitchFamily="34" charset="0"/>
              </a:rPr>
              <a:t>топливопроводы</a:t>
            </a:r>
            <a:r>
              <a:rPr lang="ru-RU" sz="1600" b="1" dirty="0">
                <a:solidFill>
                  <a:srgbClr val="002060"/>
                </a:solidFill>
                <a:cs typeface="Arial" panose="020B0604020202020204" pitchFamily="34" charset="0"/>
              </a:rPr>
              <a:t> </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блоки управления.</a:t>
            </a:r>
          </a:p>
          <a:p>
            <a:pPr algn="just">
              <a:defRPr/>
            </a:pPr>
            <a:endParaRPr lang="ru-RU" sz="1600" b="1" dirty="0">
              <a:solidFill>
                <a:srgbClr val="002060"/>
              </a:solidFill>
              <a:cs typeface="Arial" panose="020B0604020202020204" pitchFamily="34" charset="0"/>
            </a:endParaRPr>
          </a:p>
        </p:txBody>
      </p:sp>
    </p:spTree>
    <p:extLst>
      <p:ext uri="{BB962C8B-B14F-4D97-AF65-F5344CB8AC3E}">
        <p14:creationId xmlns:p14="http://schemas.microsoft.com/office/powerpoint/2010/main" xmlns="" val="1541450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0" y="-69850"/>
            <a:ext cx="9144000" cy="167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0070C0"/>
                </a:solidFill>
                <a:effectLst>
                  <a:outerShdw blurRad="38100" dist="38100" dir="2700000" algn="tl">
                    <a:srgbClr val="C0C0C0"/>
                  </a:outerShdw>
                </a:effectLst>
              </a:rPr>
              <a:t>Система прецизионного технологического кондиционирования (схема резервирования </a:t>
            </a:r>
            <a:r>
              <a:rPr lang="en-US" dirty="0" smtClean="0">
                <a:solidFill>
                  <a:srgbClr val="0070C0"/>
                </a:solidFill>
                <a:effectLst>
                  <a:outerShdw blurRad="38100" dist="38100" dir="2700000" algn="tl">
                    <a:srgbClr val="C0C0C0"/>
                  </a:outerShdw>
                </a:effectLst>
              </a:rPr>
              <a:t>N+1</a:t>
            </a:r>
            <a:r>
              <a:rPr lang="ru-RU" dirty="0" smtClean="0">
                <a:solidFill>
                  <a:srgbClr val="0070C0"/>
                </a:solidFill>
                <a:effectLst>
                  <a:outerShdw blurRad="38100" dist="38100" dir="2700000" algn="tl">
                    <a:srgbClr val="C0C0C0"/>
                  </a:outerShdw>
                </a:effectLst>
              </a:rPr>
              <a:t>) </a:t>
            </a:r>
            <a:r>
              <a:rPr lang="ru-RU" sz="2800" dirty="0" smtClean="0">
                <a:solidFill>
                  <a:srgbClr val="0070C0"/>
                </a:solidFill>
                <a:effectLst>
                  <a:outerShdw blurRad="38100" dist="38100" dir="2700000" algn="tl">
                    <a:srgbClr val="C0C0C0"/>
                  </a:outerShdw>
                </a:effectLst>
              </a:rPr>
              <a:t/>
            </a:r>
            <a:br>
              <a:rPr lang="ru-RU" sz="2800" dirty="0" smtClean="0">
                <a:solidFill>
                  <a:srgbClr val="0070C0"/>
                </a:solidFill>
                <a:effectLst>
                  <a:outerShdw blurRad="38100" dist="38100" dir="2700000" algn="tl">
                    <a:srgbClr val="C0C0C0"/>
                  </a:outerShdw>
                </a:effectLst>
              </a:rPr>
            </a:br>
            <a:r>
              <a:rPr lang="ru-RU" sz="2800" cap="all" dirty="0" smtClean="0">
                <a:solidFill>
                  <a:srgbClr val="0070C0"/>
                </a:solidFill>
              </a:rPr>
              <a:t/>
            </a:r>
            <a:br>
              <a:rPr lang="ru-RU" sz="2800" cap="all" dirty="0" smtClean="0">
                <a:solidFill>
                  <a:srgbClr val="0070C0"/>
                </a:solidFill>
              </a:rPr>
            </a:br>
            <a:endParaRPr lang="ru-RU" sz="2800" dirty="0">
              <a:solidFill>
                <a:srgbClr val="0070C0"/>
              </a:solidFill>
              <a:effectLst>
                <a:outerShdw blurRad="38100" dist="38100" dir="2700000" algn="tl">
                  <a:srgbClr val="C0C0C0"/>
                </a:outerShdw>
              </a:effectLst>
              <a:ea typeface="+mn-ea"/>
              <a:cs typeface="Arial" charset="0"/>
            </a:endParaRPr>
          </a:p>
        </p:txBody>
      </p:sp>
      <p:graphicFrame>
        <p:nvGraphicFramePr>
          <p:cNvPr id="3" name="图表 24"/>
          <p:cNvGraphicFramePr/>
          <p:nvPr/>
        </p:nvGraphicFramePr>
        <p:xfrm>
          <a:off x="1444459" y="4132346"/>
          <a:ext cx="4010410" cy="20337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图表 25"/>
          <p:cNvGraphicFramePr/>
          <p:nvPr/>
        </p:nvGraphicFramePr>
        <p:xfrm>
          <a:off x="6870098" y="4116582"/>
          <a:ext cx="3881985" cy="2049516"/>
        </p:xfrm>
        <a:graphic>
          <a:graphicData uri="http://schemas.openxmlformats.org/drawingml/2006/chart">
            <c:chart xmlns:c="http://schemas.openxmlformats.org/drawingml/2006/chart" xmlns:r="http://schemas.openxmlformats.org/officeDocument/2006/relationships" r:id="rId3"/>
          </a:graphicData>
        </a:graphic>
      </p:graphicFrame>
      <p:pic>
        <p:nvPicPr>
          <p:cNvPr id="5" name="图片 26" descr="100kW外观图.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6213" y="1901825"/>
            <a:ext cx="2057400"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28"/>
          <p:cNvSpPr/>
          <p:nvPr/>
        </p:nvSpPr>
        <p:spPr>
          <a:xfrm>
            <a:off x="3630613" y="2144713"/>
            <a:ext cx="2705100" cy="368300"/>
          </a:xfrm>
          <a:prstGeom prst="rect">
            <a:avLst/>
          </a:prstGeom>
        </p:spPr>
        <p:txBody>
          <a:bodyPr>
            <a:spAutoFit/>
          </a:bodyPr>
          <a:lstStyle/>
          <a:p>
            <a:pPr>
              <a:defRPr/>
            </a:pPr>
            <a:r>
              <a:rPr lang="en-US" b="1" dirty="0">
                <a:latin typeface="+mn-lt"/>
                <a:ea typeface="微软雅黑" pitchFamily="34" charset="-122"/>
              </a:rPr>
              <a:t>NetCol8000-C 150D</a:t>
            </a:r>
          </a:p>
        </p:txBody>
      </p:sp>
      <p:sp>
        <p:nvSpPr>
          <p:cNvPr id="7" name="矩形 29"/>
          <p:cNvSpPr/>
          <p:nvPr/>
        </p:nvSpPr>
        <p:spPr>
          <a:xfrm>
            <a:off x="8378825" y="2138363"/>
            <a:ext cx="2797175" cy="368300"/>
          </a:xfrm>
          <a:prstGeom prst="rect">
            <a:avLst/>
          </a:prstGeom>
        </p:spPr>
        <p:txBody>
          <a:bodyPr>
            <a:spAutoFit/>
          </a:bodyPr>
          <a:lstStyle/>
          <a:p>
            <a:pPr>
              <a:defRPr/>
            </a:pPr>
            <a:r>
              <a:rPr lang="en-US" b="1" dirty="0">
                <a:latin typeface="+mn-lt"/>
                <a:ea typeface="微软雅黑" pitchFamily="34" charset="-122"/>
              </a:rPr>
              <a:t>NetCol5000-C 030H</a:t>
            </a:r>
          </a:p>
        </p:txBody>
      </p:sp>
      <p:pic>
        <p:nvPicPr>
          <p:cNvPr id="8" name="Picture 116" descr="箭头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03563" y="4273550"/>
            <a:ext cx="13573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1"/>
          <p:cNvSpPr txBox="1"/>
          <p:nvPr/>
        </p:nvSpPr>
        <p:spPr>
          <a:xfrm>
            <a:off x="3275013" y="4573588"/>
            <a:ext cx="1347787" cy="738187"/>
          </a:xfrm>
          <a:prstGeom prst="rect">
            <a:avLst/>
          </a:prstGeom>
          <a:noFill/>
        </p:spPr>
        <p:txBody>
          <a:bodyPr lIns="91431" tIns="45715" rIns="91431" bIns="45715">
            <a:spAutoFit/>
          </a:bodyPr>
          <a:lstStyle/>
          <a:p>
            <a:pPr marL="268260" indent="-268260">
              <a:lnSpc>
                <a:spcPct val="150000"/>
              </a:lnSpc>
              <a:defRPr/>
            </a:pPr>
            <a:r>
              <a:rPr lang="en-US" altLang="zh-CN" sz="2800" dirty="0">
                <a:solidFill>
                  <a:srgbClr val="C00000"/>
                </a:solidFill>
                <a:latin typeface="+mn-lt"/>
                <a:cs typeface="Arial" pitchFamily="34" charset="0"/>
              </a:rPr>
              <a:t>-9% </a:t>
            </a:r>
          </a:p>
        </p:txBody>
      </p:sp>
      <p:pic>
        <p:nvPicPr>
          <p:cNvPr id="10" name="Picture 116" descr="箭头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64563" y="4395788"/>
            <a:ext cx="120967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3"/>
          <p:cNvSpPr txBox="1"/>
          <p:nvPr/>
        </p:nvSpPr>
        <p:spPr>
          <a:xfrm>
            <a:off x="8593138" y="4557713"/>
            <a:ext cx="1346200" cy="665162"/>
          </a:xfrm>
          <a:prstGeom prst="rect">
            <a:avLst/>
          </a:prstGeom>
          <a:noFill/>
        </p:spPr>
        <p:txBody>
          <a:bodyPr lIns="91431" tIns="45715" rIns="91431" bIns="45715">
            <a:spAutoFit/>
          </a:bodyPr>
          <a:lstStyle/>
          <a:p>
            <a:pPr marL="268260" indent="-268260">
              <a:lnSpc>
                <a:spcPct val="150000"/>
              </a:lnSpc>
              <a:defRPr/>
            </a:pPr>
            <a:r>
              <a:rPr lang="en-US" altLang="zh-CN" sz="2800" dirty="0">
                <a:solidFill>
                  <a:srgbClr val="C00000"/>
                </a:solidFill>
                <a:latin typeface="+mn-lt"/>
                <a:cs typeface="Arial" pitchFamily="34" charset="0"/>
              </a:rPr>
              <a:t>-50% </a:t>
            </a:r>
          </a:p>
        </p:txBody>
      </p:sp>
      <p:pic>
        <p:nvPicPr>
          <p:cNvPr id="12" name="图片 35" descr="30H.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39050" y="1736725"/>
            <a:ext cx="588963"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951663" y="1651000"/>
            <a:ext cx="758825"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3"/>
          <p:cNvSpPr txBox="1"/>
          <p:nvPr/>
        </p:nvSpPr>
        <p:spPr bwMode="auto">
          <a:xfrm>
            <a:off x="3595688" y="2527300"/>
            <a:ext cx="3149600" cy="1104900"/>
          </a:xfrm>
          <a:prstGeom prst="rect">
            <a:avLst/>
          </a:prstGeom>
          <a:noFill/>
          <a:ln w="38100">
            <a:noFill/>
          </a:ln>
          <a:effectLst/>
        </p:spPr>
        <p:style>
          <a:lnRef idx="1">
            <a:schemeClr val="dk1"/>
          </a:lnRef>
          <a:fillRef idx="2">
            <a:schemeClr val="dk1"/>
          </a:fillRef>
          <a:effectRef idx="1">
            <a:schemeClr val="dk1"/>
          </a:effectRef>
          <a:fontRef idx="minor">
            <a:schemeClr val="dk1"/>
          </a:fontRef>
        </p:style>
        <p:txBody>
          <a:bodyPr>
            <a:spAutoFit/>
          </a:bodyPr>
          <a:lstStyle/>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Footprint: 2.03㎡, 2280(W)×890(D)×1980(H)</a:t>
            </a:r>
          </a:p>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Net weight: 700kg</a:t>
            </a:r>
            <a:endParaRPr lang="en-US" altLang="zh-CN" sz="1400" noProof="1">
              <a:solidFill>
                <a:schemeClr val="tx1"/>
              </a:solidFill>
              <a:ea typeface="微软雅黑" pitchFamily="34" charset="-122"/>
              <a:cs typeface="Arial" pitchFamily="34" charset="0"/>
            </a:endParaRPr>
          </a:p>
        </p:txBody>
      </p:sp>
      <p:sp>
        <p:nvSpPr>
          <p:cNvPr id="15" name="TextBox 7"/>
          <p:cNvSpPr txBox="1"/>
          <p:nvPr/>
        </p:nvSpPr>
        <p:spPr bwMode="auto">
          <a:xfrm>
            <a:off x="8332788" y="2533650"/>
            <a:ext cx="2857500" cy="1106488"/>
          </a:xfrm>
          <a:prstGeom prst="rect">
            <a:avLst/>
          </a:prstGeom>
          <a:noFill/>
          <a:ln w="38100">
            <a:noFill/>
          </a:ln>
          <a:effectLst/>
        </p:spPr>
        <p:style>
          <a:lnRef idx="1">
            <a:schemeClr val="dk1"/>
          </a:lnRef>
          <a:fillRef idx="2">
            <a:schemeClr val="dk1"/>
          </a:fillRef>
          <a:effectRef idx="1">
            <a:schemeClr val="dk1"/>
          </a:effectRef>
          <a:fontRef idx="minor">
            <a:schemeClr val="dk1"/>
          </a:fontRef>
        </p:style>
        <p:txBody>
          <a:bodyPr>
            <a:spAutoFit/>
          </a:bodyPr>
          <a:lstStyle/>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Footprint: 0.36㎡, 300(W)×1200(D)×2000(H)</a:t>
            </a:r>
          </a:p>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Net  weight:</a:t>
            </a:r>
            <a:r>
              <a:rPr lang="zh-CN" altLang="en-US" sz="1400" dirty="0">
                <a:ea typeface="微软雅黑" pitchFamily="34" charset="-122"/>
                <a:cs typeface="Arial" pitchFamily="34" charset="0"/>
              </a:rPr>
              <a:t> </a:t>
            </a:r>
            <a:r>
              <a:rPr lang="en-US" altLang="zh-CN" sz="1400" dirty="0">
                <a:ea typeface="微软雅黑" pitchFamily="34" charset="-122"/>
                <a:cs typeface="Arial" pitchFamily="34" charset="0"/>
              </a:rPr>
              <a:t>240kg</a:t>
            </a:r>
            <a:endParaRPr lang="en-US" altLang="zh-CN" sz="1400" noProof="1">
              <a:solidFill>
                <a:schemeClr val="tx1"/>
              </a:solidFill>
              <a:ea typeface="微软雅黑" pitchFamily="34" charset="-122"/>
              <a:cs typeface="Arial" pitchFamily="34" charset="0"/>
            </a:endParaRPr>
          </a:p>
        </p:txBody>
      </p:sp>
      <p:sp>
        <p:nvSpPr>
          <p:cNvPr id="16" name="矩形 28"/>
          <p:cNvSpPr/>
          <p:nvPr/>
        </p:nvSpPr>
        <p:spPr>
          <a:xfrm>
            <a:off x="0" y="1008063"/>
            <a:ext cx="6108700" cy="677862"/>
          </a:xfrm>
          <a:prstGeom prst="rect">
            <a:avLst/>
          </a:prstGeom>
        </p:spPr>
        <p:txBody>
          <a:bodyPr>
            <a:spAutoFit/>
          </a:bodyPr>
          <a:lstStyle/>
          <a:p>
            <a:pPr>
              <a:defRPr/>
            </a:pPr>
            <a:r>
              <a:rPr lang="ru-RU" sz="1900" b="1" dirty="0">
                <a:solidFill>
                  <a:srgbClr val="C00000"/>
                </a:solidFill>
                <a:latin typeface="+mn-lt"/>
                <a:ea typeface="微软雅黑" pitchFamily="34" charset="-122"/>
              </a:rPr>
              <a:t>Шкафные прецизионные кондиционеры в   </a:t>
            </a:r>
            <a:r>
              <a:rPr lang="ru-RU" sz="1900" b="1" dirty="0" err="1">
                <a:solidFill>
                  <a:srgbClr val="C00000"/>
                </a:solidFill>
                <a:latin typeface="+mn-lt"/>
                <a:ea typeface="微软雅黑" pitchFamily="34" charset="-122"/>
              </a:rPr>
              <a:t>маш</a:t>
            </a:r>
            <a:r>
              <a:rPr lang="ru-RU" sz="1900" b="1" dirty="0">
                <a:solidFill>
                  <a:srgbClr val="C00000"/>
                </a:solidFill>
                <a:latin typeface="+mn-lt"/>
                <a:ea typeface="微软雅黑" pitchFamily="34" charset="-122"/>
              </a:rPr>
              <a:t>. залах (полная холодопроизводительность 150 кВт)</a:t>
            </a:r>
            <a:endParaRPr lang="en-US" sz="1900" b="1" dirty="0">
              <a:solidFill>
                <a:srgbClr val="C00000"/>
              </a:solidFill>
              <a:latin typeface="+mn-lt"/>
              <a:ea typeface="微软雅黑" pitchFamily="34" charset="-122"/>
            </a:endParaRPr>
          </a:p>
        </p:txBody>
      </p:sp>
      <p:sp>
        <p:nvSpPr>
          <p:cNvPr id="17" name="矩形 28"/>
          <p:cNvSpPr/>
          <p:nvPr/>
        </p:nvSpPr>
        <p:spPr>
          <a:xfrm>
            <a:off x="5881688" y="1022350"/>
            <a:ext cx="6769100" cy="677863"/>
          </a:xfrm>
          <a:prstGeom prst="rect">
            <a:avLst/>
          </a:prstGeom>
        </p:spPr>
        <p:txBody>
          <a:bodyPr>
            <a:spAutoFit/>
          </a:bodyPr>
          <a:lstStyle/>
          <a:p>
            <a:pPr>
              <a:defRPr/>
            </a:pPr>
            <a:r>
              <a:rPr lang="ru-RU" sz="1900" b="1" dirty="0" err="1">
                <a:solidFill>
                  <a:srgbClr val="C00000"/>
                </a:solidFill>
                <a:latin typeface="+mn-lt"/>
                <a:ea typeface="微软雅黑" pitchFamily="34" charset="-122"/>
              </a:rPr>
              <a:t>Внутрирядные</a:t>
            </a:r>
            <a:r>
              <a:rPr lang="ru-RU" sz="1900" b="1" dirty="0">
                <a:solidFill>
                  <a:srgbClr val="C00000"/>
                </a:solidFill>
                <a:latin typeface="+mn-lt"/>
                <a:ea typeface="微软雅黑" pitchFamily="34" charset="-122"/>
              </a:rPr>
              <a:t> прецизионные кондиционеры в пом. ИБП, телеком (полная холодопроизводительность 30 кВт)</a:t>
            </a:r>
            <a:endParaRPr lang="en-US" sz="1900" b="1" dirty="0">
              <a:solidFill>
                <a:srgbClr val="C00000"/>
              </a:solidFill>
              <a:latin typeface="+mn-lt"/>
              <a:ea typeface="微软雅黑" pitchFamily="34" charset="-122"/>
            </a:endParaRPr>
          </a:p>
        </p:txBody>
      </p:sp>
    </p:spTree>
    <p:extLst>
      <p:ext uri="{BB962C8B-B14F-4D97-AF65-F5344CB8AC3E}">
        <p14:creationId xmlns:p14="http://schemas.microsoft.com/office/powerpoint/2010/main" xmlns="" val="1546966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450" y="188913"/>
            <a:ext cx="7426325"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изоляции “холодного/горячего” коридора</a:t>
            </a:r>
            <a:endParaRPr lang="en-US"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3" name="Рисунок 4131" descr="http://www.conteg.ru/files/1/produkty/total-solutions-for-data-centers/CCA_8xRSF_2xsliddin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1100" y="719138"/>
            <a:ext cx="4941888"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dual row cold ais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8350" y="3506788"/>
            <a:ext cx="4452938" cy="250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descr="爆炸图 "/>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1188" y="3213100"/>
            <a:ext cx="36766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78649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3360738" y="0"/>
            <a:ext cx="9144000"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en-US"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C</a:t>
            </a: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труктурированная кабельная система</a:t>
            </a:r>
            <a:b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3"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8350" y="1720850"/>
            <a:ext cx="11229975" cy="447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图片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0" y="620713"/>
            <a:ext cx="3633788" cy="309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bwMode="auto">
          <a:xfrm>
            <a:off x="8689975" y="1844675"/>
            <a:ext cx="1223963"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ТЕ</a:t>
            </a:r>
            <a:endParaRPr lang="ru-RU" sz="1600" dirty="0">
              <a:solidFill>
                <a:schemeClr val="tx1"/>
              </a:solidFill>
              <a:effectLst>
                <a:outerShdw blurRad="38100" dist="38100" dir="2700000" algn="tl">
                  <a:srgbClr val="C0C0C0"/>
                </a:outerShdw>
              </a:effectLst>
            </a:endParaRPr>
          </a:p>
        </p:txBody>
      </p:sp>
      <p:sp>
        <p:nvSpPr>
          <p:cNvPr id="6" name="Заголовок 1"/>
          <p:cNvSpPr txBox="1">
            <a:spLocks/>
          </p:cNvSpPr>
          <p:nvPr/>
        </p:nvSpPr>
        <p:spPr bwMode="auto">
          <a:xfrm>
            <a:off x="5122863" y="1860550"/>
            <a:ext cx="1223962"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ТЕ</a:t>
            </a:r>
            <a:endParaRPr lang="ru-RU" sz="1600" dirty="0">
              <a:solidFill>
                <a:schemeClr val="tx1"/>
              </a:solidFill>
              <a:effectLst>
                <a:outerShdw blurRad="38100" dist="38100" dir="2700000" algn="tl">
                  <a:srgbClr val="C0C0C0"/>
                </a:outerShdw>
              </a:effectLst>
            </a:endParaRPr>
          </a:p>
        </p:txBody>
      </p:sp>
      <p:sp>
        <p:nvSpPr>
          <p:cNvPr id="7" name="Заголовок 1"/>
          <p:cNvSpPr txBox="1">
            <a:spLocks/>
          </p:cNvSpPr>
          <p:nvPr/>
        </p:nvSpPr>
        <p:spPr bwMode="auto">
          <a:xfrm>
            <a:off x="9121775" y="4327525"/>
            <a:ext cx="1368425"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HDA</a:t>
            </a:r>
            <a:endParaRPr lang="ru-RU" sz="1600" dirty="0">
              <a:solidFill>
                <a:schemeClr val="tx1"/>
              </a:solidFill>
              <a:effectLst>
                <a:outerShdw blurRad="38100" dist="38100" dir="2700000" algn="tl">
                  <a:srgbClr val="C0C0C0"/>
                </a:outerShdw>
              </a:effectLst>
            </a:endParaRPr>
          </a:p>
        </p:txBody>
      </p:sp>
      <p:sp>
        <p:nvSpPr>
          <p:cNvPr id="8" name="Заголовок 1"/>
          <p:cNvSpPr txBox="1">
            <a:spLocks/>
          </p:cNvSpPr>
          <p:nvPr/>
        </p:nvSpPr>
        <p:spPr bwMode="auto">
          <a:xfrm>
            <a:off x="8664575" y="2876550"/>
            <a:ext cx="1376363"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MDA</a:t>
            </a:r>
            <a:endParaRPr lang="ru-RU" sz="1600" dirty="0">
              <a:solidFill>
                <a:schemeClr val="tx1"/>
              </a:solidFill>
              <a:effectLst>
                <a:outerShdw blurRad="38100" dist="38100" dir="2700000" algn="tl">
                  <a:srgbClr val="C0C0C0"/>
                </a:outerShdw>
              </a:effectLst>
            </a:endParaRPr>
          </a:p>
        </p:txBody>
      </p:sp>
      <p:sp>
        <p:nvSpPr>
          <p:cNvPr id="9" name="Заголовок 1"/>
          <p:cNvSpPr txBox="1">
            <a:spLocks/>
          </p:cNvSpPr>
          <p:nvPr/>
        </p:nvSpPr>
        <p:spPr bwMode="auto">
          <a:xfrm>
            <a:off x="5046663" y="2876550"/>
            <a:ext cx="1376362"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MDA</a:t>
            </a:r>
            <a:endParaRPr lang="ru-RU" sz="1600" dirty="0">
              <a:solidFill>
                <a:schemeClr val="tx1"/>
              </a:solidFill>
              <a:effectLst>
                <a:outerShdw blurRad="38100" dist="38100" dir="2700000" algn="tl">
                  <a:srgbClr val="C0C0C0"/>
                </a:outerShdw>
              </a:effectLst>
            </a:endParaRPr>
          </a:p>
        </p:txBody>
      </p:sp>
      <p:sp>
        <p:nvSpPr>
          <p:cNvPr id="10" name="Заголовок 1"/>
          <p:cNvSpPr txBox="1">
            <a:spLocks/>
          </p:cNvSpPr>
          <p:nvPr/>
        </p:nvSpPr>
        <p:spPr bwMode="auto">
          <a:xfrm>
            <a:off x="2297113" y="4364038"/>
            <a:ext cx="1368425" cy="29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HDA</a:t>
            </a:r>
            <a:endParaRPr lang="ru-RU" sz="16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54618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96900"/>
            <a:ext cx="8278813" cy="528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a:off x="8186738" y="1222375"/>
            <a:ext cx="4156075"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285750" indent="-285750" eaLnBrk="1" hangingPunct="1">
              <a:buFont typeface="Wingdings" pitchFamily="2" charset="2"/>
              <a:buChar char="Ø"/>
              <a:defRPr/>
            </a:pPr>
            <a:r>
              <a:rPr lang="ru-RU" dirty="0" smtClean="0">
                <a:solidFill>
                  <a:srgbClr val="00608B"/>
                </a:solidFill>
                <a:cs typeface="Arial" charset="0"/>
              </a:rPr>
              <a:t>Защита от протечек</a:t>
            </a:r>
          </a:p>
          <a:p>
            <a:pPr marL="285750" indent="-285750" eaLnBrk="1" hangingPunct="1">
              <a:buFont typeface="Wingdings" pitchFamily="2" charset="2"/>
              <a:buChar char="Ø"/>
              <a:defRPr/>
            </a:pPr>
            <a:r>
              <a:rPr lang="ru-RU" dirty="0" smtClean="0">
                <a:solidFill>
                  <a:srgbClr val="00608B"/>
                </a:solidFill>
                <a:cs typeface="Arial" charset="0"/>
              </a:rPr>
              <a:t>Контроль температуры и влажности</a:t>
            </a:r>
          </a:p>
          <a:p>
            <a:pPr marL="285750" indent="-285750" eaLnBrk="1" hangingPunct="1">
              <a:buFont typeface="Wingdings" pitchFamily="2" charset="2"/>
              <a:buChar char="Ø"/>
              <a:defRPr/>
            </a:pPr>
            <a:r>
              <a:rPr lang="ru-RU" dirty="0" smtClean="0">
                <a:solidFill>
                  <a:srgbClr val="00608B"/>
                </a:solidFill>
                <a:cs typeface="Arial" charset="0"/>
              </a:rPr>
              <a:t>Контроль системы энергоснабжения</a:t>
            </a:r>
          </a:p>
          <a:p>
            <a:pPr marL="285750" indent="-285750" eaLnBrk="1" hangingPunct="1">
              <a:buFont typeface="Wingdings" pitchFamily="2" charset="2"/>
              <a:buChar char="Ø"/>
              <a:defRPr/>
            </a:pPr>
            <a:r>
              <a:rPr lang="ru-RU" dirty="0" smtClean="0">
                <a:solidFill>
                  <a:srgbClr val="00608B"/>
                </a:solidFill>
                <a:cs typeface="Arial" charset="0"/>
              </a:rPr>
              <a:t>Контроль системы холодоснабжения</a:t>
            </a:r>
          </a:p>
          <a:p>
            <a:pPr marL="285750" indent="-285750" eaLnBrk="1" hangingPunct="1">
              <a:buFont typeface="Wingdings" pitchFamily="2" charset="2"/>
              <a:buChar char="Ø"/>
              <a:defRPr/>
            </a:pPr>
            <a:r>
              <a:rPr lang="ru-RU" dirty="0" smtClean="0">
                <a:solidFill>
                  <a:srgbClr val="00608B"/>
                </a:solidFill>
                <a:cs typeface="Arial" charset="0"/>
              </a:rPr>
              <a:t>Контроль механических систем </a:t>
            </a:r>
            <a:r>
              <a:rPr lang="en-US" dirty="0" smtClean="0">
                <a:solidFill>
                  <a:srgbClr val="00608B"/>
                </a:solidFill>
                <a:cs typeface="Arial" charset="0"/>
              </a:rPr>
              <a:t>HVAC</a:t>
            </a:r>
            <a:r>
              <a:rPr lang="ru-RU" dirty="0" smtClean="0">
                <a:solidFill>
                  <a:srgbClr val="00608B"/>
                </a:solidFill>
                <a:cs typeface="Arial" charset="0"/>
              </a:rPr>
              <a:t> и </a:t>
            </a:r>
            <a:r>
              <a:rPr lang="en-US" dirty="0" smtClean="0">
                <a:solidFill>
                  <a:srgbClr val="00608B"/>
                </a:solidFill>
                <a:cs typeface="Arial" charset="0"/>
              </a:rPr>
              <a:t> </a:t>
            </a:r>
            <a:r>
              <a:rPr lang="ru-RU" dirty="0" smtClean="0">
                <a:solidFill>
                  <a:srgbClr val="00608B"/>
                </a:solidFill>
                <a:cs typeface="Arial" charset="0"/>
              </a:rPr>
              <a:t>ВК</a:t>
            </a:r>
          </a:p>
          <a:p>
            <a:pPr marL="285750" indent="-285750" eaLnBrk="1" hangingPunct="1">
              <a:buFont typeface="Wingdings" pitchFamily="2" charset="2"/>
              <a:buChar char="Ø"/>
              <a:defRPr/>
            </a:pPr>
            <a:r>
              <a:rPr lang="ru-RU" dirty="0" smtClean="0">
                <a:solidFill>
                  <a:srgbClr val="00608B"/>
                </a:solidFill>
                <a:cs typeface="Arial" charset="0"/>
              </a:rPr>
              <a:t>Контроль аварийных ситуаций всех СИО</a:t>
            </a:r>
          </a:p>
          <a:p>
            <a:pPr marL="285750" indent="-285750" eaLnBrk="1" hangingPunct="1">
              <a:buFont typeface="Wingdings" pitchFamily="2" charset="2"/>
              <a:buChar char="Ø"/>
              <a:defRPr/>
            </a:pPr>
            <a:r>
              <a:rPr lang="ru-RU" dirty="0" smtClean="0">
                <a:solidFill>
                  <a:srgbClr val="00608B"/>
                </a:solidFill>
                <a:cs typeface="Arial" charset="0"/>
              </a:rPr>
              <a:t>Контроль противопожарной ситуации в ЦОДе</a:t>
            </a:r>
          </a:p>
          <a:p>
            <a:pPr marL="285750" indent="-285750" eaLnBrk="1" hangingPunct="1">
              <a:buFont typeface="Wingdings" pitchFamily="2" charset="2"/>
              <a:buChar char="Ø"/>
              <a:defRPr/>
            </a:pPr>
            <a:r>
              <a:rPr lang="ru-RU" dirty="0" smtClean="0">
                <a:solidFill>
                  <a:srgbClr val="00608B"/>
                </a:solidFill>
                <a:cs typeface="Arial" charset="0"/>
              </a:rPr>
              <a:t>Контроль систем безопасности</a:t>
            </a:r>
          </a:p>
          <a:p>
            <a:pPr eaLnBrk="1" hangingPunct="1">
              <a:buFontTx/>
              <a:buChar char="-"/>
              <a:defRPr/>
            </a:pPr>
            <a:endParaRPr lang="ru-RU" dirty="0" smtClean="0">
              <a:cs typeface="Arial" charset="0"/>
            </a:endParaRPr>
          </a:p>
        </p:txBody>
      </p:sp>
      <p:sp>
        <p:nvSpPr>
          <p:cNvPr id="8" name="Text Box 11"/>
          <p:cNvSpPr txBox="1">
            <a:spLocks noChangeArrowheads="1"/>
          </p:cNvSpPr>
          <p:nvPr/>
        </p:nvSpPr>
        <p:spPr bwMode="auto">
          <a:xfrm>
            <a:off x="6961188" y="4443413"/>
            <a:ext cx="5041900" cy="203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571500" indent="-285750" algn="just" eaLnBrk="1" hangingPunct="1">
              <a:buFont typeface="Wingdings" panose="05000000000000000000" pitchFamily="2" charset="2"/>
              <a:buChar char="q"/>
              <a:defRPr/>
            </a:pPr>
            <a:r>
              <a:rPr lang="ru-RU" sz="1800" dirty="0" smtClean="0">
                <a:cs typeface="Arial" charset="0"/>
              </a:rPr>
              <a:t>Единый интерфейс верхнего уровня </a:t>
            </a:r>
          </a:p>
          <a:p>
            <a:pPr marL="571500" indent="-285750" algn="just" eaLnBrk="1" hangingPunct="1">
              <a:buFont typeface="Wingdings" panose="05000000000000000000" pitchFamily="2" charset="2"/>
              <a:buChar char="q"/>
              <a:defRPr/>
            </a:pPr>
            <a:r>
              <a:rPr lang="ru-RU" sz="1800" dirty="0" smtClean="0">
                <a:cs typeface="Arial" charset="0"/>
              </a:rPr>
              <a:t>Сбор данных по разным протоколам в рамках одного программно-аппаратного комплекса</a:t>
            </a:r>
          </a:p>
          <a:p>
            <a:pPr marL="571500" indent="-285750" algn="just" eaLnBrk="1" hangingPunct="1">
              <a:buFont typeface="Wingdings" panose="05000000000000000000" pitchFamily="2" charset="2"/>
              <a:buChar char="q"/>
              <a:defRPr/>
            </a:pPr>
            <a:r>
              <a:rPr lang="ru-RU" sz="1800" dirty="0" smtClean="0">
                <a:cs typeface="Arial" charset="0"/>
              </a:rPr>
              <a:t>Высокая отказоустойчивость</a:t>
            </a:r>
          </a:p>
          <a:p>
            <a:pPr marL="571500" indent="-285750" algn="just" eaLnBrk="1" hangingPunct="1">
              <a:buFont typeface="Wingdings" panose="05000000000000000000" pitchFamily="2" charset="2"/>
              <a:buChar char="q"/>
              <a:defRPr/>
            </a:pPr>
            <a:r>
              <a:rPr lang="ru-RU" sz="1800" dirty="0" smtClean="0">
                <a:cs typeface="Arial" charset="0"/>
              </a:rPr>
              <a:t>Масштабирование</a:t>
            </a:r>
          </a:p>
          <a:p>
            <a:pPr marL="285750" indent="-285750" eaLnBrk="1" hangingPunct="1">
              <a:buFont typeface="Wingdings" panose="05000000000000000000" pitchFamily="2" charset="2"/>
              <a:buChar char="q"/>
              <a:defRPr/>
            </a:pPr>
            <a:endParaRPr lang="ru-RU" sz="1800" dirty="0" smtClean="0">
              <a:solidFill>
                <a:srgbClr val="00608B"/>
              </a:solidFill>
              <a:cs typeface="Arial" charset="0"/>
            </a:endParaRPr>
          </a:p>
        </p:txBody>
      </p:sp>
      <p:sp>
        <p:nvSpPr>
          <p:cNvPr id="9" name="Заголовок 1"/>
          <p:cNvSpPr txBox="1">
            <a:spLocks/>
          </p:cNvSpPr>
          <p:nvPr/>
        </p:nvSpPr>
        <p:spPr bwMode="auto">
          <a:xfrm>
            <a:off x="7466013" y="4094163"/>
            <a:ext cx="3684587"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dirty="0" smtClean="0">
                <a:solidFill>
                  <a:schemeClr val="tx1"/>
                </a:solidFill>
                <a:effectLst>
                  <a:outerShdw blurRad="38100" dist="38100" dir="2700000" algn="tl">
                    <a:srgbClr val="C0C0C0"/>
                  </a:outerShdw>
                </a:effectLst>
              </a:rPr>
              <a:t>Ключевые особенности</a:t>
            </a:r>
            <a:endParaRPr lang="ru-RU" dirty="0">
              <a:solidFill>
                <a:schemeClr val="tx1"/>
              </a:solidFill>
              <a:effectLst>
                <a:outerShdw blurRad="38100" dist="38100" dir="2700000" algn="tl">
                  <a:srgbClr val="C0C0C0"/>
                </a:outerShdw>
              </a:effectLst>
            </a:endParaRPr>
          </a:p>
        </p:txBody>
      </p:sp>
      <p:sp>
        <p:nvSpPr>
          <p:cNvPr id="10" name="Заголовок 1"/>
          <p:cNvSpPr txBox="1">
            <a:spLocks/>
          </p:cNvSpPr>
          <p:nvPr/>
        </p:nvSpPr>
        <p:spPr bwMode="auto">
          <a:xfrm>
            <a:off x="625475" y="0"/>
            <a:ext cx="91440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автоматизации и диспетчеризации </a:t>
            </a:r>
            <a:r>
              <a:rPr lang="ru-RU" sz="2400" b="1" dirty="0" err="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ЦОДа</a:t>
            </a: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2056635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1538" y="1833563"/>
            <a:ext cx="5173662" cy="275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22074"/>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7" descr="1277720614781_P103063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0475" y="1716088"/>
            <a:ext cx="3602038"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1"/>
          <p:cNvSpPr txBox="1">
            <a:spLocks noChangeArrowheads="1"/>
          </p:cNvSpPr>
          <p:nvPr/>
        </p:nvSpPr>
        <p:spPr bwMode="auto">
          <a:xfrm>
            <a:off x="1252538" y="5086350"/>
            <a:ext cx="7743825"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Эономия средств по сравнению с модульными установками</a:t>
            </a:r>
          </a:p>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Высокая надежность и устойчивость к ложным срабатываниям</a:t>
            </a:r>
          </a:p>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Включение в общую систему диспетчеризации</a:t>
            </a:r>
          </a:p>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Система оповещения и управления эвакуацией</a:t>
            </a:r>
          </a:p>
          <a:p>
            <a:pPr eaLnBrk="1" hangingPunct="1">
              <a:buFont typeface="Wingdings" panose="05000000000000000000" pitchFamily="2" charset="2"/>
              <a:buChar char="q"/>
            </a:pPr>
            <a:endParaRPr lang="ru-RU" sz="1400" b="1">
              <a:solidFill>
                <a:srgbClr val="00608B"/>
              </a:solidFill>
              <a:latin typeface="Arial Narrow" panose="020B0606020202030204" pitchFamily="34" charset="0"/>
              <a:cs typeface="Arial" panose="020B0604020202020204" pitchFamily="34" charset="0"/>
            </a:endParaRPr>
          </a:p>
        </p:txBody>
      </p:sp>
      <p:sp>
        <p:nvSpPr>
          <p:cNvPr id="5" name="Заголовок 1"/>
          <p:cNvSpPr txBox="1">
            <a:spLocks/>
          </p:cNvSpPr>
          <p:nvPr/>
        </p:nvSpPr>
        <p:spPr bwMode="auto">
          <a:xfrm>
            <a:off x="204788" y="4610100"/>
            <a:ext cx="10115550"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dirty="0" smtClean="0">
                <a:solidFill>
                  <a:schemeClr val="tx1"/>
                </a:solidFill>
                <a:effectLst>
                  <a:outerShdw blurRad="38100" dist="38100" dir="2700000" algn="tl">
                    <a:srgbClr val="C0C0C0"/>
                  </a:outerShdw>
                </a:effectLst>
              </a:rPr>
              <a:t>Ключевые особенности</a:t>
            </a:r>
            <a:endParaRPr lang="ru-RU" sz="2000" dirty="0">
              <a:solidFill>
                <a:schemeClr val="tx1"/>
              </a:solidFill>
              <a:effectLst>
                <a:outerShdw blurRad="38100" dist="38100" dir="2700000" algn="tl">
                  <a:srgbClr val="C0C0C0"/>
                </a:outerShdw>
              </a:effectLst>
            </a:endParaRPr>
          </a:p>
        </p:txBody>
      </p:sp>
      <p:sp>
        <p:nvSpPr>
          <p:cNvPr id="6" name="Заголовок 1"/>
          <p:cNvSpPr txBox="1">
            <a:spLocks/>
          </p:cNvSpPr>
          <p:nvPr/>
        </p:nvSpPr>
        <p:spPr bwMode="auto">
          <a:xfrm>
            <a:off x="204788" y="0"/>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a:solidFill>
                  <a:srgbClr val="C00000"/>
                </a:solidFill>
                <a:effectLst>
                  <a:outerShdw blurRad="38100" dist="38100" dir="2700000" algn="tl">
                    <a:srgbClr val="C0C0C0"/>
                  </a:outerShdw>
                </a:effectLst>
              </a:rPr>
              <a:t>Система </a:t>
            </a:r>
            <a:r>
              <a:rPr lang="ru-RU" dirty="0" smtClean="0">
                <a:solidFill>
                  <a:srgbClr val="C00000"/>
                </a:solidFill>
                <a:effectLst>
                  <a:outerShdw blurRad="38100" dist="38100" dir="2700000" algn="tl">
                    <a:srgbClr val="C0C0C0"/>
                  </a:outerShdw>
                </a:effectLst>
              </a:rPr>
              <a:t>газового пожаротушения ЦОДа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7" name="Text Box 7"/>
          <p:cNvSpPr txBox="1">
            <a:spLocks noChangeArrowheads="1"/>
          </p:cNvSpPr>
          <p:nvPr/>
        </p:nvSpPr>
        <p:spPr bwMode="auto">
          <a:xfrm>
            <a:off x="374650" y="604838"/>
            <a:ext cx="11339513"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Централизованная станция АУГПТ. </a:t>
            </a:r>
            <a:endParaRPr lang="en-US" sz="1800" b="1">
              <a:solidFill>
                <a:srgbClr val="00608B"/>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ГОТВ — Хладон 125</a:t>
            </a:r>
          </a:p>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Электротехническая часть —</a:t>
            </a:r>
            <a:r>
              <a:rPr lang="en-US" sz="1800" b="1">
                <a:solidFill>
                  <a:srgbClr val="00608B"/>
                </a:solidFill>
                <a:latin typeface="Arial Narrow" panose="020B0606020202030204" pitchFamily="34" charset="0"/>
                <a:cs typeface="Arial" panose="020B0604020202020204" pitchFamily="34" charset="0"/>
              </a:rPr>
              <a:t> Bolid</a:t>
            </a:r>
            <a:endParaRPr lang="ru-RU" sz="1800" b="1">
              <a:solidFill>
                <a:srgbClr val="00608B"/>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Шесть направлений</a:t>
            </a:r>
          </a:p>
        </p:txBody>
      </p:sp>
    </p:spTree>
    <p:extLst>
      <p:ext uri="{BB962C8B-B14F-4D97-AF65-F5344CB8AC3E}">
        <p14:creationId xmlns:p14="http://schemas.microsoft.com/office/powerpoint/2010/main" xmlns="" val="2181370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98463" y="147638"/>
            <a:ext cx="100203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Аспирационная система сверхраннего обнаружения пожара.</a:t>
            </a:r>
          </a:p>
        </p:txBody>
      </p:sp>
      <p:pic>
        <p:nvPicPr>
          <p:cNvPr id="3" name="Picture 2" descr="H:\База для проектирования\Шаблоны\ЦОД\ЦОД_Екатеринбург\ЦОД_Екатеринбург\АСПС_ЦОД\Вставленное изображение #14.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32238" y="741363"/>
            <a:ext cx="4240212" cy="196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I:\Проектирование\Депо\ЦОД\аспирационник.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7500" y="3954463"/>
            <a:ext cx="2824163"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5"/>
          <p:cNvSpPr>
            <a:spLocks noChangeArrowheads="1"/>
          </p:cNvSpPr>
          <p:nvPr/>
        </p:nvSpPr>
        <p:spPr bwMode="auto">
          <a:xfrm>
            <a:off x="584200" y="3008313"/>
            <a:ext cx="8208963"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eaLnBrk="1" hangingPunct="1">
              <a:lnSpc>
                <a:spcPct val="100000"/>
              </a:lnSpc>
              <a:buClrTx/>
              <a:buSzTx/>
              <a:buFontTx/>
              <a:buNone/>
            </a:pPr>
            <a:r>
              <a:rPr lang="ru-RU" sz="1400" b="1">
                <a:latin typeface="Arial Narrow" panose="020B0606020202030204" pitchFamily="34" charset="0"/>
                <a:ea typeface="华文细黑"/>
                <a:cs typeface="Arial" panose="020B0604020202020204" pitchFamily="34" charset="0"/>
              </a:rPr>
              <a:t>Воздух из контролируемого помещения всасывается аспиратором через точки забора, по заборным трубопроводам  поставляется к чувствительному элементу лазерного аспирационного пожарного извещателя, регистрирующего возгорание</a:t>
            </a:r>
          </a:p>
        </p:txBody>
      </p:sp>
      <p:pic>
        <p:nvPicPr>
          <p:cNvPr id="6" name="Picture 7" descr="http://security-info.com.ua/upload/medialibrary/7a8/idv2%20-%20vplng%20wxgmua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938" y="887413"/>
            <a:ext cx="2808287"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矩形 28"/>
          <p:cNvSpPr/>
          <p:nvPr/>
        </p:nvSpPr>
        <p:spPr>
          <a:xfrm>
            <a:off x="4694238" y="4122738"/>
            <a:ext cx="6108700" cy="676275"/>
          </a:xfrm>
          <a:prstGeom prst="rect">
            <a:avLst/>
          </a:prstGeom>
        </p:spPr>
        <p:txBody>
          <a:bodyPr>
            <a:spAutoFit/>
          </a:bodyPr>
          <a:lstStyle/>
          <a:p>
            <a:pPr>
              <a:defRPr/>
            </a:pPr>
            <a:r>
              <a:rPr lang="ru-RU" sz="1900" b="1" dirty="0">
                <a:solidFill>
                  <a:srgbClr val="002060"/>
                </a:solidFill>
                <a:latin typeface="+mn-lt"/>
                <a:ea typeface="微软雅黑" pitchFamily="34" charset="-122"/>
              </a:rPr>
              <a:t>Аспирационной системой оснащаются помещения </a:t>
            </a:r>
            <a:r>
              <a:rPr lang="ru-RU" sz="1900" b="1" dirty="0" err="1">
                <a:solidFill>
                  <a:srgbClr val="002060"/>
                </a:solidFill>
                <a:latin typeface="+mn-lt"/>
                <a:ea typeface="微软雅黑" pitchFamily="34" charset="-122"/>
              </a:rPr>
              <a:t>маш</a:t>
            </a:r>
            <a:r>
              <a:rPr lang="ru-RU" sz="1900" b="1" dirty="0">
                <a:solidFill>
                  <a:srgbClr val="002060"/>
                </a:solidFill>
                <a:latin typeface="+mn-lt"/>
                <a:ea typeface="微软雅黑" pitchFamily="34" charset="-122"/>
              </a:rPr>
              <a:t>. залов, телеком. помещения, пом. ИБП.</a:t>
            </a:r>
            <a:endParaRPr lang="en-US" sz="1900" b="1" dirty="0">
              <a:solidFill>
                <a:srgbClr val="002060"/>
              </a:solidFill>
              <a:latin typeface="+mn-lt"/>
              <a:ea typeface="微软雅黑" pitchFamily="34" charset="-122"/>
            </a:endParaRPr>
          </a:p>
        </p:txBody>
      </p:sp>
    </p:spTree>
    <p:extLst>
      <p:ext uri="{BB962C8B-B14F-4D97-AF65-F5344CB8AC3E}">
        <p14:creationId xmlns:p14="http://schemas.microsoft.com/office/powerpoint/2010/main" xmlns="" val="4206812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a:grpSpLocks/>
          </p:cNvGrpSpPr>
          <p:nvPr/>
        </p:nvGrpSpPr>
        <p:grpSpPr bwMode="auto">
          <a:xfrm>
            <a:off x="1849438" y="757238"/>
            <a:ext cx="6786562" cy="3711575"/>
            <a:chOff x="530225" y="479425"/>
            <a:chExt cx="7345363" cy="5467873"/>
          </a:xfrm>
        </p:grpSpPr>
        <p:pic>
          <p:nvPicPr>
            <p:cNvPr id="3" name="Picture 1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19375" y="3575050"/>
              <a:ext cx="7207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15"/>
            <p:cNvSpPr txBox="1">
              <a:spLocks noChangeArrowheads="1"/>
            </p:cNvSpPr>
            <p:nvPr/>
          </p:nvSpPr>
          <p:spPr bwMode="auto">
            <a:xfrm>
              <a:off x="2619375" y="3287713"/>
              <a:ext cx="7572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С2000М</a:t>
              </a:r>
            </a:p>
          </p:txBody>
        </p:sp>
        <p:pic>
          <p:nvPicPr>
            <p:cNvPr id="5" name="Picture 16"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0538" y="766763"/>
              <a:ext cx="4191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7"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06938" y="766763"/>
              <a:ext cx="4318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21"/>
            <p:cNvSpPr txBox="1">
              <a:spLocks noChangeArrowheads="1"/>
            </p:cNvSpPr>
            <p:nvPr/>
          </p:nvSpPr>
          <p:spPr bwMode="auto">
            <a:xfrm>
              <a:off x="3502025" y="479425"/>
              <a:ext cx="9890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С2000-КДЛ</a:t>
              </a:r>
            </a:p>
          </p:txBody>
        </p:sp>
        <p:sp>
          <p:nvSpPr>
            <p:cNvPr id="8" name="Text Box 22"/>
            <p:cNvSpPr txBox="1">
              <a:spLocks noChangeArrowheads="1"/>
            </p:cNvSpPr>
            <p:nvPr/>
          </p:nvSpPr>
          <p:spPr bwMode="auto">
            <a:xfrm>
              <a:off x="4562475" y="479425"/>
              <a:ext cx="7302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9" name="Text Box 23"/>
            <p:cNvSpPr txBox="1">
              <a:spLocks noChangeArrowheads="1"/>
            </p:cNvSpPr>
            <p:nvPr/>
          </p:nvSpPr>
          <p:spPr bwMode="auto">
            <a:xfrm>
              <a:off x="5283200" y="479425"/>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10" name="Picture 24" descr="product_342_011201_00264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0225" y="3360738"/>
              <a:ext cx="1160463"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7"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38550" y="766763"/>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3" descr="112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54188" y="3575050"/>
              <a:ext cx="681037"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36"/>
            <p:cNvSpPr>
              <a:spLocks noChangeArrowheads="1"/>
            </p:cNvSpPr>
            <p:nvPr/>
          </p:nvSpPr>
          <p:spPr bwMode="auto">
            <a:xfrm>
              <a:off x="1682750" y="3287713"/>
              <a:ext cx="90011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200" b="1">
                  <a:latin typeface="Arial Narrow" panose="020B0606020202030204" pitchFamily="34" charset="0"/>
                </a:rPr>
                <a:t>С2000-ПИ</a:t>
              </a:r>
            </a:p>
          </p:txBody>
        </p:sp>
        <p:pic>
          <p:nvPicPr>
            <p:cNvPr id="14" name="Picture 38"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46938" y="817563"/>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362700" y="766763"/>
              <a:ext cx="46513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41"/>
            <p:cNvSpPr txBox="1">
              <a:spLocks noChangeArrowheads="1"/>
            </p:cNvSpPr>
            <p:nvPr/>
          </p:nvSpPr>
          <p:spPr bwMode="auto">
            <a:xfrm>
              <a:off x="6146800" y="479425"/>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17" name="Picture 63"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43563" y="5159375"/>
              <a:ext cx="4191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64"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79963" y="5159375"/>
              <a:ext cx="43180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6"/>
            <p:cNvSpPr txBox="1">
              <a:spLocks noChangeArrowheads="1"/>
            </p:cNvSpPr>
            <p:nvPr/>
          </p:nvSpPr>
          <p:spPr bwMode="auto">
            <a:xfrm>
              <a:off x="4635500" y="4872038"/>
              <a:ext cx="7302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20" name="Text Box 67"/>
            <p:cNvSpPr txBox="1">
              <a:spLocks noChangeArrowheads="1"/>
            </p:cNvSpPr>
            <p:nvPr/>
          </p:nvSpPr>
          <p:spPr bwMode="auto">
            <a:xfrm>
              <a:off x="5356225" y="4872038"/>
              <a:ext cx="8842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21" name="Picture 68"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98875" y="5159375"/>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69"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32663" y="5230813"/>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35725" y="5159375"/>
              <a:ext cx="46513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 Box 71"/>
            <p:cNvSpPr txBox="1">
              <a:spLocks noChangeArrowheads="1"/>
            </p:cNvSpPr>
            <p:nvPr/>
          </p:nvSpPr>
          <p:spPr bwMode="auto">
            <a:xfrm>
              <a:off x="6219825" y="4872038"/>
              <a:ext cx="8842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25" name="Picture 73"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3648075"/>
              <a:ext cx="4191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4"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1400" y="3648075"/>
              <a:ext cx="43180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76"/>
            <p:cNvSpPr txBox="1">
              <a:spLocks noChangeArrowheads="1"/>
            </p:cNvSpPr>
            <p:nvPr/>
          </p:nvSpPr>
          <p:spPr bwMode="auto">
            <a:xfrm>
              <a:off x="4706938" y="3216275"/>
              <a:ext cx="7302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28" name="Text Box 77"/>
            <p:cNvSpPr txBox="1">
              <a:spLocks noChangeArrowheads="1"/>
            </p:cNvSpPr>
            <p:nvPr/>
          </p:nvSpPr>
          <p:spPr bwMode="auto">
            <a:xfrm>
              <a:off x="5427663" y="3216275"/>
              <a:ext cx="8842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29" name="Picture 78"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98875" y="3575050"/>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79"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05688" y="3719513"/>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07163" y="3614738"/>
              <a:ext cx="46513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 Box 81"/>
            <p:cNvSpPr txBox="1">
              <a:spLocks noChangeArrowheads="1"/>
            </p:cNvSpPr>
            <p:nvPr/>
          </p:nvSpPr>
          <p:spPr bwMode="auto">
            <a:xfrm>
              <a:off x="6291263" y="3216275"/>
              <a:ext cx="8842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33" name="Picture 83"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6438" y="2332038"/>
              <a:ext cx="4191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84"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22838" y="2332038"/>
              <a:ext cx="4318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 Box 86"/>
            <p:cNvSpPr txBox="1">
              <a:spLocks noChangeArrowheads="1"/>
            </p:cNvSpPr>
            <p:nvPr/>
          </p:nvSpPr>
          <p:spPr bwMode="auto">
            <a:xfrm>
              <a:off x="4778375" y="2044700"/>
              <a:ext cx="7302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36" name="Text Box 87"/>
            <p:cNvSpPr txBox="1">
              <a:spLocks noChangeArrowheads="1"/>
            </p:cNvSpPr>
            <p:nvPr/>
          </p:nvSpPr>
          <p:spPr bwMode="auto">
            <a:xfrm>
              <a:off x="5499100" y="2044700"/>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37" name="Picture 88"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90950" y="2332038"/>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89"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05688" y="2422525"/>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9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78600" y="2332038"/>
              <a:ext cx="46513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1"/>
            <p:cNvSpPr txBox="1">
              <a:spLocks noChangeArrowheads="1"/>
            </p:cNvSpPr>
            <p:nvPr/>
          </p:nvSpPr>
          <p:spPr bwMode="auto">
            <a:xfrm>
              <a:off x="6362700" y="2044700"/>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sp>
          <p:nvSpPr>
            <p:cNvPr id="41" name="Line 99"/>
            <p:cNvSpPr>
              <a:spLocks noChangeShapeType="1"/>
            </p:cNvSpPr>
            <p:nvPr/>
          </p:nvSpPr>
          <p:spPr bwMode="auto">
            <a:xfrm>
              <a:off x="2401888" y="3790950"/>
              <a:ext cx="288925"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2" name="Line 100"/>
            <p:cNvSpPr>
              <a:spLocks noChangeShapeType="1"/>
            </p:cNvSpPr>
            <p:nvPr/>
          </p:nvSpPr>
          <p:spPr bwMode="auto">
            <a:xfrm>
              <a:off x="1250950" y="3790950"/>
              <a:ext cx="503238" cy="0"/>
            </a:xfrm>
            <a:prstGeom prst="line">
              <a:avLst/>
            </a:prstGeom>
            <a:noFill/>
            <a:ln w="38100">
              <a:solidFill>
                <a:srgbClr val="007DA7"/>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3" name="Line 101"/>
            <p:cNvSpPr>
              <a:spLocks noChangeShapeType="1"/>
            </p:cNvSpPr>
            <p:nvPr/>
          </p:nvSpPr>
          <p:spPr bwMode="auto">
            <a:xfrm>
              <a:off x="3267075" y="3790950"/>
              <a:ext cx="503238"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 name="Line 102"/>
            <p:cNvSpPr>
              <a:spLocks noChangeShapeType="1"/>
            </p:cNvSpPr>
            <p:nvPr/>
          </p:nvSpPr>
          <p:spPr bwMode="auto">
            <a:xfrm>
              <a:off x="4418013" y="3863975"/>
              <a:ext cx="433387"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5" name="Line 103"/>
            <p:cNvSpPr>
              <a:spLocks noChangeShapeType="1"/>
            </p:cNvSpPr>
            <p:nvPr/>
          </p:nvSpPr>
          <p:spPr bwMode="auto">
            <a:xfrm>
              <a:off x="5283200" y="3863975"/>
              <a:ext cx="503238"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6" name="Line 104"/>
            <p:cNvSpPr>
              <a:spLocks noChangeShapeType="1"/>
            </p:cNvSpPr>
            <p:nvPr/>
          </p:nvSpPr>
          <p:spPr bwMode="auto">
            <a:xfrm>
              <a:off x="6075363" y="3863975"/>
              <a:ext cx="503237"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7" name="Line 105"/>
            <p:cNvSpPr>
              <a:spLocks noChangeShapeType="1"/>
            </p:cNvSpPr>
            <p:nvPr/>
          </p:nvSpPr>
          <p:spPr bwMode="auto">
            <a:xfrm>
              <a:off x="6938963" y="3863975"/>
              <a:ext cx="576262"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48" name="Picture 107" descr="preview"/>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127250" y="661988"/>
              <a:ext cx="8318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8" descr="preview"/>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71713" y="2063750"/>
              <a:ext cx="8318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Line 111"/>
            <p:cNvSpPr>
              <a:spLocks noChangeShapeType="1"/>
            </p:cNvSpPr>
            <p:nvPr/>
          </p:nvSpPr>
          <p:spPr bwMode="auto">
            <a:xfrm>
              <a:off x="4418013" y="5375275"/>
              <a:ext cx="360362"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1" name="Line 112"/>
            <p:cNvSpPr>
              <a:spLocks noChangeShapeType="1"/>
            </p:cNvSpPr>
            <p:nvPr/>
          </p:nvSpPr>
          <p:spPr bwMode="auto">
            <a:xfrm>
              <a:off x="5210175" y="5375275"/>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2" name="Line 113"/>
            <p:cNvSpPr>
              <a:spLocks noChangeShapeType="1"/>
            </p:cNvSpPr>
            <p:nvPr/>
          </p:nvSpPr>
          <p:spPr bwMode="auto">
            <a:xfrm>
              <a:off x="6002338" y="5375275"/>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3" name="Line 115"/>
            <p:cNvSpPr>
              <a:spLocks noChangeShapeType="1"/>
            </p:cNvSpPr>
            <p:nvPr/>
          </p:nvSpPr>
          <p:spPr bwMode="auto">
            <a:xfrm>
              <a:off x="6867525" y="5375275"/>
              <a:ext cx="576263"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4" name="Line 117"/>
            <p:cNvSpPr>
              <a:spLocks noChangeShapeType="1"/>
            </p:cNvSpPr>
            <p:nvPr/>
          </p:nvSpPr>
          <p:spPr bwMode="auto">
            <a:xfrm>
              <a:off x="5354638" y="2566988"/>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 name="Line 118"/>
            <p:cNvSpPr>
              <a:spLocks noChangeShapeType="1"/>
            </p:cNvSpPr>
            <p:nvPr/>
          </p:nvSpPr>
          <p:spPr bwMode="auto">
            <a:xfrm>
              <a:off x="6146800" y="2566988"/>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6" name="Line 119"/>
            <p:cNvSpPr>
              <a:spLocks noChangeShapeType="1"/>
            </p:cNvSpPr>
            <p:nvPr/>
          </p:nvSpPr>
          <p:spPr bwMode="auto">
            <a:xfrm>
              <a:off x="7010400" y="2566988"/>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 name="Line 120"/>
            <p:cNvSpPr>
              <a:spLocks noChangeShapeType="1"/>
            </p:cNvSpPr>
            <p:nvPr/>
          </p:nvSpPr>
          <p:spPr bwMode="auto">
            <a:xfrm>
              <a:off x="4491038" y="2566988"/>
              <a:ext cx="431800"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 name="Line 121"/>
            <p:cNvSpPr>
              <a:spLocks noChangeShapeType="1"/>
            </p:cNvSpPr>
            <p:nvPr/>
          </p:nvSpPr>
          <p:spPr bwMode="auto">
            <a:xfrm>
              <a:off x="4346575" y="1055688"/>
              <a:ext cx="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 name="Line 122"/>
            <p:cNvSpPr>
              <a:spLocks noChangeShapeType="1"/>
            </p:cNvSpPr>
            <p:nvPr/>
          </p:nvSpPr>
          <p:spPr bwMode="auto">
            <a:xfrm>
              <a:off x="4346575" y="982663"/>
              <a:ext cx="360363"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 name="Line 123"/>
            <p:cNvSpPr>
              <a:spLocks noChangeShapeType="1"/>
            </p:cNvSpPr>
            <p:nvPr/>
          </p:nvSpPr>
          <p:spPr bwMode="auto">
            <a:xfrm>
              <a:off x="5138738" y="982663"/>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 name="Line 124"/>
            <p:cNvSpPr>
              <a:spLocks noChangeShapeType="1"/>
            </p:cNvSpPr>
            <p:nvPr/>
          </p:nvSpPr>
          <p:spPr bwMode="auto">
            <a:xfrm>
              <a:off x="5930900" y="982663"/>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2" name="Line 125"/>
            <p:cNvSpPr>
              <a:spLocks noChangeShapeType="1"/>
            </p:cNvSpPr>
            <p:nvPr/>
          </p:nvSpPr>
          <p:spPr bwMode="auto">
            <a:xfrm>
              <a:off x="6794500" y="982663"/>
              <a:ext cx="576263"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3" name="Rectangle 127"/>
            <p:cNvSpPr>
              <a:spLocks noChangeArrowheads="1"/>
            </p:cNvSpPr>
            <p:nvPr/>
          </p:nvSpPr>
          <p:spPr bwMode="auto">
            <a:xfrm>
              <a:off x="2043113" y="479425"/>
              <a:ext cx="7651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200" b="1">
                  <a:latin typeface="Arial Narrow" panose="020B0606020202030204" pitchFamily="34" charset="0"/>
                </a:rPr>
                <a:t>С2000-2</a:t>
              </a:r>
            </a:p>
          </p:txBody>
        </p:sp>
        <p:sp>
          <p:nvSpPr>
            <p:cNvPr id="64" name="Rectangle 128"/>
            <p:cNvSpPr>
              <a:spLocks noChangeArrowheads="1"/>
            </p:cNvSpPr>
            <p:nvPr/>
          </p:nvSpPr>
          <p:spPr bwMode="auto">
            <a:xfrm>
              <a:off x="2238188" y="1926431"/>
              <a:ext cx="76517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200" b="1">
                  <a:latin typeface="Arial Narrow" panose="020B0606020202030204" pitchFamily="34" charset="0"/>
                </a:rPr>
                <a:t>С2000-2</a:t>
              </a:r>
            </a:p>
          </p:txBody>
        </p:sp>
        <p:sp>
          <p:nvSpPr>
            <p:cNvPr id="65" name="Line 131"/>
            <p:cNvSpPr>
              <a:spLocks noChangeShapeType="1"/>
            </p:cNvSpPr>
            <p:nvPr/>
          </p:nvSpPr>
          <p:spPr bwMode="auto">
            <a:xfrm>
              <a:off x="4059238" y="1271588"/>
              <a:ext cx="0" cy="107950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6" name="Line 132"/>
            <p:cNvSpPr>
              <a:spLocks noChangeShapeType="1"/>
            </p:cNvSpPr>
            <p:nvPr/>
          </p:nvSpPr>
          <p:spPr bwMode="auto">
            <a:xfrm>
              <a:off x="4059238" y="2855913"/>
              <a:ext cx="0" cy="792162"/>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7" name="Line 133"/>
            <p:cNvSpPr>
              <a:spLocks noChangeShapeType="1"/>
            </p:cNvSpPr>
            <p:nvPr/>
          </p:nvSpPr>
          <p:spPr bwMode="auto">
            <a:xfrm>
              <a:off x="4059238" y="4079875"/>
              <a:ext cx="0" cy="1152525"/>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8" name="Line 134"/>
            <p:cNvSpPr>
              <a:spLocks noChangeShapeType="1"/>
            </p:cNvSpPr>
            <p:nvPr/>
          </p:nvSpPr>
          <p:spPr bwMode="auto">
            <a:xfrm>
              <a:off x="3051175" y="2566988"/>
              <a:ext cx="792163"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9" name="Line 135"/>
            <p:cNvSpPr>
              <a:spLocks noChangeShapeType="1"/>
            </p:cNvSpPr>
            <p:nvPr/>
          </p:nvSpPr>
          <p:spPr bwMode="auto">
            <a:xfrm>
              <a:off x="2906713" y="1055688"/>
              <a:ext cx="792162"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70" name="Picture 137" descr="proxy-2a"/>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590675" y="1127125"/>
              <a:ext cx="4064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138" descr="proxy-2a"/>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657350" y="2503488"/>
              <a:ext cx="4064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 name="Picture 140" descr="exit"/>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662113" y="623888"/>
              <a:ext cx="3079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141" descr="exit"/>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754188" y="1990725"/>
              <a:ext cx="3079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Line 142"/>
            <p:cNvSpPr>
              <a:spLocks noChangeShapeType="1"/>
            </p:cNvSpPr>
            <p:nvPr/>
          </p:nvSpPr>
          <p:spPr bwMode="auto">
            <a:xfrm>
              <a:off x="1898650" y="982663"/>
              <a:ext cx="287338"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5" name="Line 146"/>
            <p:cNvSpPr>
              <a:spLocks noChangeShapeType="1"/>
            </p:cNvSpPr>
            <p:nvPr/>
          </p:nvSpPr>
          <p:spPr bwMode="auto">
            <a:xfrm>
              <a:off x="1970088" y="1271588"/>
              <a:ext cx="215900"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6" name="Line 147"/>
            <p:cNvSpPr>
              <a:spLocks noChangeShapeType="1"/>
            </p:cNvSpPr>
            <p:nvPr/>
          </p:nvSpPr>
          <p:spPr bwMode="auto">
            <a:xfrm>
              <a:off x="1970088" y="2351088"/>
              <a:ext cx="360362"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7" name="Line 148"/>
            <p:cNvSpPr>
              <a:spLocks noChangeShapeType="1"/>
            </p:cNvSpPr>
            <p:nvPr/>
          </p:nvSpPr>
          <p:spPr bwMode="auto">
            <a:xfrm>
              <a:off x="2043113" y="2640013"/>
              <a:ext cx="287337"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8" name="Text Box 149"/>
            <p:cNvSpPr txBox="1">
              <a:spLocks noChangeArrowheads="1"/>
            </p:cNvSpPr>
            <p:nvPr/>
          </p:nvSpPr>
          <p:spPr bwMode="auto">
            <a:xfrm>
              <a:off x="4151313" y="1379538"/>
              <a:ext cx="1058862"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600" b="1">
                  <a:solidFill>
                    <a:srgbClr val="FF0000"/>
                  </a:solidFill>
                  <a:latin typeface="Arial Narrow" panose="020B0606020202030204" pitchFamily="34" charset="0"/>
                  <a:cs typeface="Arial" panose="020B0604020202020204" pitchFamily="34" charset="0"/>
                </a:rPr>
                <a:t>4 маш. зал</a:t>
              </a:r>
            </a:p>
          </p:txBody>
        </p:sp>
        <p:sp>
          <p:nvSpPr>
            <p:cNvPr id="79" name="Rectangle 151"/>
            <p:cNvSpPr>
              <a:spLocks noChangeArrowheads="1"/>
            </p:cNvSpPr>
            <p:nvPr/>
          </p:nvSpPr>
          <p:spPr bwMode="auto">
            <a:xfrm>
              <a:off x="4151313" y="2836863"/>
              <a:ext cx="115252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600" b="1">
                  <a:solidFill>
                    <a:srgbClr val="FF0000"/>
                  </a:solidFill>
                  <a:latin typeface="Arial Narrow" panose="020B0606020202030204" pitchFamily="34" charset="0"/>
                </a:rPr>
                <a:t>3 маш. зал</a:t>
              </a:r>
            </a:p>
          </p:txBody>
        </p:sp>
        <p:sp>
          <p:nvSpPr>
            <p:cNvPr id="80" name="Text Box 152"/>
            <p:cNvSpPr txBox="1">
              <a:spLocks noChangeArrowheads="1"/>
            </p:cNvSpPr>
            <p:nvPr/>
          </p:nvSpPr>
          <p:spPr bwMode="auto">
            <a:xfrm>
              <a:off x="4106863" y="4098925"/>
              <a:ext cx="1057275"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600" b="1">
                  <a:solidFill>
                    <a:srgbClr val="FF0000"/>
                  </a:solidFill>
                  <a:latin typeface="Arial Narrow" panose="020B0606020202030204" pitchFamily="34" charset="0"/>
                  <a:cs typeface="Arial" panose="020B0604020202020204" pitchFamily="34" charset="0"/>
                </a:rPr>
                <a:t>2 маш. зал</a:t>
              </a:r>
            </a:p>
          </p:txBody>
        </p:sp>
        <p:sp>
          <p:nvSpPr>
            <p:cNvPr id="81" name="Text Box 153"/>
            <p:cNvSpPr txBox="1">
              <a:spLocks noChangeArrowheads="1"/>
            </p:cNvSpPr>
            <p:nvPr/>
          </p:nvSpPr>
          <p:spPr bwMode="auto">
            <a:xfrm>
              <a:off x="4128722" y="5609159"/>
              <a:ext cx="1057275" cy="338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600" b="1">
                  <a:solidFill>
                    <a:srgbClr val="FF0000"/>
                  </a:solidFill>
                  <a:latin typeface="Arial Narrow" panose="020B0606020202030204" pitchFamily="34" charset="0"/>
                  <a:cs typeface="Arial" panose="020B0604020202020204" pitchFamily="34" charset="0"/>
                </a:rPr>
                <a:t>1 маш. зал</a:t>
              </a:r>
            </a:p>
          </p:txBody>
        </p:sp>
      </p:grpSp>
      <p:sp>
        <p:nvSpPr>
          <p:cNvPr id="82" name="Text Box 11"/>
          <p:cNvSpPr txBox="1">
            <a:spLocks noChangeArrowheads="1"/>
          </p:cNvSpPr>
          <p:nvPr/>
        </p:nvSpPr>
        <p:spPr bwMode="auto">
          <a:xfrm>
            <a:off x="1006475" y="4776788"/>
            <a:ext cx="7807325" cy="175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КСБ, полностью интегрированная на верхнем уровне</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Адресно-аналоговая пожарная сигнализация АСПС</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Адресная охранно-тревожная сигнализация  СОТС</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Многоуровневая система контроля и управления доступом (СКУД)</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Система визуализации, сбора и обработки информации</a:t>
            </a:r>
          </a:p>
          <a:p>
            <a:pPr eaLnBrk="1" hangingPunct="1">
              <a:buFont typeface="Wingdings" panose="05000000000000000000" pitchFamily="2" charset="2"/>
              <a:buChar char="q"/>
            </a:pPr>
            <a:endParaRPr lang="ru-RU" sz="1800" b="1">
              <a:solidFill>
                <a:srgbClr val="002060"/>
              </a:solidFill>
              <a:latin typeface="Arial Narrow" panose="020B0606020202030204" pitchFamily="34" charset="0"/>
              <a:cs typeface="Arial" panose="020B0604020202020204" pitchFamily="34" charset="0"/>
            </a:endParaRPr>
          </a:p>
        </p:txBody>
      </p:sp>
      <p:sp>
        <p:nvSpPr>
          <p:cNvPr id="83" name="Заголовок 1"/>
          <p:cNvSpPr txBox="1">
            <a:spLocks/>
          </p:cNvSpPr>
          <p:nvPr/>
        </p:nvSpPr>
        <p:spPr bwMode="auto">
          <a:xfrm>
            <a:off x="1249363" y="4379913"/>
            <a:ext cx="1011555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i="1" dirty="0" smtClean="0">
                <a:solidFill>
                  <a:schemeClr val="tx1"/>
                </a:solidFill>
                <a:effectLst>
                  <a:outerShdw blurRad="38100" dist="38100" dir="2700000" algn="tl">
                    <a:srgbClr val="C0C0C0"/>
                  </a:outerShdw>
                </a:effectLst>
              </a:rPr>
              <a:t>Ключевые особенности</a:t>
            </a:r>
            <a:r>
              <a:rPr lang="en-US" sz="2000" i="1" dirty="0" smtClean="0">
                <a:solidFill>
                  <a:schemeClr val="tx1"/>
                </a:solidFill>
                <a:effectLst>
                  <a:outerShdw blurRad="38100" dist="38100" dir="2700000" algn="tl">
                    <a:srgbClr val="C0C0C0"/>
                  </a:outerShdw>
                </a:effectLst>
              </a:rPr>
              <a:t>:</a:t>
            </a:r>
            <a:endParaRPr lang="ru-RU" sz="2000" i="1" dirty="0">
              <a:solidFill>
                <a:schemeClr val="tx1"/>
              </a:solidFill>
              <a:effectLst>
                <a:outerShdw blurRad="38100" dist="38100" dir="2700000" algn="tl">
                  <a:srgbClr val="C0C0C0"/>
                </a:outerShdw>
              </a:effectLst>
            </a:endParaRPr>
          </a:p>
        </p:txBody>
      </p:sp>
      <p:sp>
        <p:nvSpPr>
          <p:cNvPr id="84" name="Заголовок 1"/>
          <p:cNvSpPr txBox="1">
            <a:spLocks/>
          </p:cNvSpPr>
          <p:nvPr/>
        </p:nvSpPr>
        <p:spPr bwMode="auto">
          <a:xfrm>
            <a:off x="271463" y="55563"/>
            <a:ext cx="91440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Комплексная  система безопасности ЦОДа</a:t>
            </a:r>
            <a:b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22177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O.png"/>
          <p:cNvPicPr>
            <a:picLocks noChangeAspect="1"/>
          </p:cNvPicPr>
          <p:nvPr/>
        </p:nvPicPr>
        <p:blipFill>
          <a:blip r:embed="rId2" cstate="print"/>
          <a:stretch>
            <a:fillRect/>
          </a:stretch>
        </p:blipFill>
        <p:spPr>
          <a:xfrm>
            <a:off x="489398" y="212597"/>
            <a:ext cx="10994265" cy="63491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57" y="668337"/>
            <a:ext cx="6215062" cy="593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1666082" y="257174"/>
            <a:ext cx="9144000" cy="441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охранно-тревожной сигнализации</a:t>
            </a:r>
          </a:p>
        </p:txBody>
      </p:sp>
      <p:sp>
        <p:nvSpPr>
          <p:cNvPr id="4" name="Text Box 11"/>
          <p:cNvSpPr txBox="1">
            <a:spLocks noChangeArrowheads="1"/>
          </p:cNvSpPr>
          <p:nvPr/>
        </p:nvSpPr>
        <p:spPr bwMode="auto">
          <a:xfrm>
            <a:off x="6561932" y="1344612"/>
            <a:ext cx="5548312" cy="369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3 рубежа охраны</a:t>
            </a:r>
            <a:r>
              <a:rPr lang="en-US" sz="1800" b="1">
                <a:latin typeface="Arial Narrow" panose="020B0606020202030204" pitchFamily="34" charset="0"/>
                <a:cs typeface="Arial" panose="020B0604020202020204" pitchFamily="34" charset="0"/>
              </a:rPr>
              <a:t>:</a:t>
            </a:r>
            <a:endParaRPr lang="ru-RU" sz="1800" b="1">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v"/>
            </a:pPr>
            <a:r>
              <a:rPr lang="ru-RU" sz="1800" b="1">
                <a:latin typeface="Arial Narrow" panose="020B0606020202030204" pitchFamily="34" charset="0"/>
                <a:cs typeface="Arial" panose="020B0604020202020204" pitchFamily="34" charset="0"/>
              </a:rPr>
              <a:t>Внешниий периметр территории, зданий и сооружений</a:t>
            </a:r>
          </a:p>
          <a:p>
            <a:pPr eaLnBrk="1" hangingPunct="1">
              <a:buFont typeface="Wingdings" panose="05000000000000000000" pitchFamily="2" charset="2"/>
              <a:buChar char="v"/>
            </a:pPr>
            <a:r>
              <a:rPr lang="ru-RU" sz="1800" b="1">
                <a:latin typeface="Arial Narrow" panose="020B0606020202030204" pitchFamily="34" charset="0"/>
                <a:cs typeface="Arial" panose="020B0604020202020204" pitchFamily="34" charset="0"/>
              </a:rPr>
              <a:t>Периметр внутренних помещений</a:t>
            </a:r>
          </a:p>
          <a:p>
            <a:pPr eaLnBrk="1" hangingPunct="1">
              <a:buFont typeface="Wingdings" panose="05000000000000000000" pitchFamily="2" charset="2"/>
              <a:buChar char="v"/>
            </a:pPr>
            <a:r>
              <a:rPr lang="ru-RU" sz="1800" b="1">
                <a:latin typeface="Arial Narrow" panose="020B0606020202030204" pitchFamily="34" charset="0"/>
                <a:cs typeface="Arial" panose="020B0604020202020204" pitchFamily="34" charset="0"/>
              </a:rPr>
              <a:t>Объем внутренних помещений</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Адресная система</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Выделенная ЛВС для комплексной системы безопаности</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Интеграция с системами видеонаблюдения, СКУД, противопожарной защиты и диспетчеризации </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Периметр территории – защита от перелаза и подкопа</a:t>
            </a:r>
          </a:p>
          <a:p>
            <a:pPr eaLnBrk="1" hangingPunct="1">
              <a:buFont typeface="Wingdings" panose="05000000000000000000" pitchFamily="2" charset="2"/>
              <a:buChar char="q"/>
            </a:pPr>
            <a:endParaRPr lang="ru-RU" sz="1800" b="1">
              <a:solidFill>
                <a:srgbClr val="00608B"/>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xmlns="" val="18626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2713038" y="0"/>
            <a:ext cx="9144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охранного видеонаблюдения</a:t>
            </a:r>
          </a:p>
        </p:txBody>
      </p:sp>
      <p:pic>
        <p:nvPicPr>
          <p:cNvPr id="3"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863" y="441325"/>
            <a:ext cx="8569325"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Заголовок 2"/>
          <p:cNvSpPr txBox="1">
            <a:spLocks/>
          </p:cNvSpPr>
          <p:nvPr/>
        </p:nvSpPr>
        <p:spPr bwMode="auto">
          <a:xfrm>
            <a:off x="8699500" y="971550"/>
            <a:ext cx="3527425" cy="206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285750" indent="-285750" eaLnBrk="1" hangingPunct="1">
              <a:lnSpc>
                <a:spcPct val="90000"/>
              </a:lnSpc>
              <a:buFont typeface="Wingdings" panose="05000000000000000000" pitchFamily="2" charset="2"/>
              <a:buChar char="q"/>
              <a:defRPr/>
            </a:pPr>
            <a:r>
              <a:rPr lang="en-US" dirty="0" smtClean="0">
                <a:solidFill>
                  <a:srgbClr val="00608B"/>
                </a:solidFill>
                <a:latin typeface="+mn-lt"/>
                <a:cs typeface="Arial" charset="0"/>
              </a:rPr>
              <a:t>IP-</a:t>
            </a:r>
            <a:r>
              <a:rPr lang="ru-RU" dirty="0" smtClean="0">
                <a:solidFill>
                  <a:srgbClr val="00608B"/>
                </a:solidFill>
                <a:latin typeface="+mn-lt"/>
                <a:cs typeface="Arial" charset="0"/>
              </a:rPr>
              <a:t>видеонаблюдение,</a:t>
            </a:r>
          </a:p>
          <a:p>
            <a:pPr marL="285750" indent="-285750" eaLnBrk="1" hangingPunct="1">
              <a:lnSpc>
                <a:spcPct val="90000"/>
              </a:lnSpc>
              <a:buFont typeface="Wingdings" panose="05000000000000000000" pitchFamily="2" charset="2"/>
              <a:buChar char="q"/>
              <a:defRPr/>
            </a:pPr>
            <a:r>
              <a:rPr lang="en-US" dirty="0" smtClean="0">
                <a:solidFill>
                  <a:srgbClr val="00608B"/>
                </a:solidFill>
                <a:latin typeface="+mn-lt"/>
                <a:cs typeface="Arial" charset="0"/>
              </a:rPr>
              <a:t>PoE-</a:t>
            </a:r>
            <a:r>
              <a:rPr lang="ru-RU" dirty="0" smtClean="0">
                <a:solidFill>
                  <a:srgbClr val="00608B"/>
                </a:solidFill>
                <a:latin typeface="+mn-lt"/>
                <a:cs typeface="Arial" charset="0"/>
              </a:rPr>
              <a:t>технология </a:t>
            </a:r>
          </a:p>
          <a:p>
            <a:pPr marL="285750" indent="-285750" eaLnBrk="1" hangingPunct="1">
              <a:lnSpc>
                <a:spcPct val="90000"/>
              </a:lnSpc>
              <a:buFont typeface="Wingdings" panose="05000000000000000000" pitchFamily="2" charset="2"/>
              <a:buChar char="q"/>
              <a:defRPr/>
            </a:pPr>
            <a:r>
              <a:rPr lang="ru-RU" dirty="0" smtClean="0">
                <a:solidFill>
                  <a:srgbClr val="00608B"/>
                </a:solidFill>
                <a:latin typeface="+mn-lt"/>
                <a:cs typeface="Arial" charset="0"/>
              </a:rPr>
              <a:t>Выделенная ЛВС</a:t>
            </a:r>
          </a:p>
          <a:p>
            <a:pPr marL="285750" indent="-285750" eaLnBrk="1" hangingPunct="1">
              <a:lnSpc>
                <a:spcPct val="90000"/>
              </a:lnSpc>
              <a:buFont typeface="Wingdings" panose="05000000000000000000" pitchFamily="2" charset="2"/>
              <a:buChar char="q"/>
              <a:defRPr/>
            </a:pPr>
            <a:r>
              <a:rPr lang="ru-RU" dirty="0" smtClean="0">
                <a:solidFill>
                  <a:srgbClr val="00608B"/>
                </a:solidFill>
                <a:latin typeface="+mn-lt"/>
                <a:cs typeface="Arial" charset="0"/>
              </a:rPr>
              <a:t>Резервирование основных компонентов</a:t>
            </a:r>
          </a:p>
          <a:p>
            <a:pPr marL="285750" indent="-285750" eaLnBrk="1" hangingPunct="1">
              <a:lnSpc>
                <a:spcPct val="90000"/>
              </a:lnSpc>
              <a:buFont typeface="Wingdings" panose="05000000000000000000" pitchFamily="2" charset="2"/>
              <a:buChar char="q"/>
              <a:defRPr/>
            </a:pPr>
            <a:r>
              <a:rPr lang="ru-RU" dirty="0" smtClean="0">
                <a:solidFill>
                  <a:srgbClr val="00608B"/>
                </a:solidFill>
                <a:latin typeface="+mn-lt"/>
                <a:cs typeface="Arial" charset="0"/>
              </a:rPr>
              <a:t>Видеокамеры высокого разрешения с ИК-подсветкой</a:t>
            </a:r>
          </a:p>
          <a:p>
            <a:pPr marL="285750" indent="-285750" eaLnBrk="1" hangingPunct="1">
              <a:lnSpc>
                <a:spcPct val="90000"/>
              </a:lnSpc>
              <a:buFont typeface="Wingdings" panose="05000000000000000000" pitchFamily="2" charset="2"/>
              <a:buChar char="q"/>
              <a:defRPr/>
            </a:pPr>
            <a:endParaRPr lang="ru-RU" dirty="0" smtClean="0">
              <a:solidFill>
                <a:srgbClr val="00608B"/>
              </a:solidFill>
              <a:latin typeface="+mn-lt"/>
              <a:cs typeface="Arial" charset="0"/>
            </a:endParaRPr>
          </a:p>
          <a:p>
            <a:pPr marL="285750" indent="-285750" eaLnBrk="1" hangingPunct="1">
              <a:lnSpc>
                <a:spcPct val="90000"/>
              </a:lnSpc>
              <a:buFont typeface="Wingdings" panose="05000000000000000000" pitchFamily="2" charset="2"/>
              <a:buChar char="q"/>
              <a:defRPr/>
            </a:pPr>
            <a:endParaRPr lang="ru-RU" dirty="0" smtClean="0">
              <a:solidFill>
                <a:srgbClr val="00608B"/>
              </a:solidFill>
              <a:latin typeface="+mn-lt"/>
              <a:cs typeface="Arial" charset="0"/>
            </a:endParaRPr>
          </a:p>
        </p:txBody>
      </p:sp>
    </p:spTree>
    <p:extLst>
      <p:ext uri="{BB962C8B-B14F-4D97-AF65-F5344CB8AC3E}">
        <p14:creationId xmlns:p14="http://schemas.microsoft.com/office/powerpoint/2010/main" xmlns="" val="130330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st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5325" y="2536825"/>
            <a:ext cx="2514600" cy="251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perfo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01050" y="766763"/>
            <a:ext cx="2741613"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setka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8350" y="704850"/>
            <a:ext cx="2538413" cy="204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sul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98813" y="4176713"/>
            <a:ext cx="2209800" cy="122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descr="http://www.abn.ru/catalog/lindner/lindner_fl/panel_nortec/images/600-a2-gst.jpg"/>
          <p:cNvPicPr>
            <a:picLocks noChangeAspect="1" noChangeArrowheads="1"/>
          </p:cNvPicPr>
          <p:nvPr/>
        </p:nvPicPr>
        <p:blipFill>
          <a:blip r:embed="rId6" r:link="rId7" cstate="print">
            <a:extLst>
              <a:ext uri="{28A0092B-C50C-407E-A947-70E740481C1C}">
                <a14:useLocalDpi xmlns:a14="http://schemas.microsoft.com/office/drawing/2010/main" xmlns="" val="0"/>
              </a:ext>
            </a:extLst>
          </a:blip>
          <a:srcRect/>
          <a:stretch>
            <a:fillRect/>
          </a:stretch>
        </p:blipFill>
        <p:spPr bwMode="auto">
          <a:xfrm>
            <a:off x="6242050" y="4033838"/>
            <a:ext cx="3683000"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a:spLocks noChangeArrowheads="1"/>
          </p:cNvSpPr>
          <p:nvPr/>
        </p:nvSpPr>
        <p:spPr bwMode="auto">
          <a:xfrm>
            <a:off x="4405313" y="1581150"/>
            <a:ext cx="2665412" cy="180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600" b="1">
                <a:latin typeface="Arial Narrow" panose="020B0606020202030204" pitchFamily="34" charset="0"/>
              </a:rPr>
              <a:t>Независимые секции кабельной канализации для электрических и слаботочных кабелей с возможностью замены 100 % слаботочных и большинства электрических кабелей</a:t>
            </a:r>
          </a:p>
        </p:txBody>
      </p:sp>
      <p:sp>
        <p:nvSpPr>
          <p:cNvPr id="10" name="Заголовок 1"/>
          <p:cNvSpPr txBox="1">
            <a:spLocks/>
          </p:cNvSpPr>
          <p:nvPr/>
        </p:nvSpPr>
        <p:spPr bwMode="auto">
          <a:xfrm>
            <a:off x="1776413" y="-3175"/>
            <a:ext cx="91440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Закладные и </a:t>
            </a:r>
            <a:r>
              <a:rPr lang="ru-RU" sz="2400" b="1" dirty="0" err="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кабеленесущие</a:t>
            </a: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конструкции в технических зонах</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3201342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126" descr="http://www.turbopar.ru/images/teplovie_punkt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0513" y="1127125"/>
            <a:ext cx="4340225" cy="273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4225925" y="236538"/>
            <a:ext cx="9144000" cy="81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отопления</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4" name="Рисунок 4150" descr="http://kermi-fko.ru/files/sitedata/Catalog/5bd92c89-42d5-4d26-a836-c05f70bb4a3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35900" y="1589088"/>
            <a:ext cx="1924050"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bwMode="auto">
          <a:xfrm>
            <a:off x="1933575" y="3978275"/>
            <a:ext cx="3978275"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dirty="0" smtClean="0">
                <a:solidFill>
                  <a:schemeClr val="tx1"/>
                </a:solidFill>
                <a:effectLst>
                  <a:outerShdw blurRad="38100" dist="38100" dir="2700000" algn="tl">
                    <a:srgbClr val="C0C0C0"/>
                  </a:outerShdw>
                </a:effectLst>
              </a:rPr>
              <a:t>Блочный индивидуальный тепловой пункт</a:t>
            </a:r>
            <a:endParaRPr lang="ru-RU" sz="2000" dirty="0">
              <a:solidFill>
                <a:schemeClr val="tx1"/>
              </a:solidFill>
              <a:effectLst>
                <a:outerShdw blurRad="38100" dist="38100" dir="2700000" algn="tl">
                  <a:srgbClr val="C0C0C0"/>
                </a:outerShdw>
              </a:effectLst>
            </a:endParaRPr>
          </a:p>
        </p:txBody>
      </p:sp>
      <p:sp>
        <p:nvSpPr>
          <p:cNvPr id="6" name="Заголовок 1"/>
          <p:cNvSpPr txBox="1">
            <a:spLocks/>
          </p:cNvSpPr>
          <p:nvPr/>
        </p:nvSpPr>
        <p:spPr bwMode="auto">
          <a:xfrm>
            <a:off x="7250113" y="3621088"/>
            <a:ext cx="3978275"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dirty="0" smtClean="0">
                <a:solidFill>
                  <a:schemeClr val="tx1"/>
                </a:solidFill>
                <a:effectLst>
                  <a:outerShdw blurRad="38100" dist="38100" dir="2700000" algn="tl">
                    <a:srgbClr val="C0C0C0"/>
                  </a:outerShdw>
                </a:effectLst>
              </a:rPr>
              <a:t>Отопительные приборы</a:t>
            </a:r>
            <a:endParaRPr lang="ru-RU" sz="20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1308325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552450" y="163513"/>
            <a:ext cx="8972550"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defPPr>
              <a:defRPr lang="ru-RU"/>
            </a:defPPr>
            <a:lvl1pPr eaLnBrk="1" hangingPunct="1">
              <a:defRPr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defRPr>
            </a:lvl1pPr>
          </a:lstStyle>
          <a:p>
            <a:pPr>
              <a:defRPr/>
            </a:pPr>
            <a:r>
              <a:rPr lang="ru-RU" dirty="0" smtClean="0"/>
              <a:t>План-график реализации проекта</a:t>
            </a:r>
          </a:p>
        </p:txBody>
      </p:sp>
      <p:pic>
        <p:nvPicPr>
          <p:cNvPr id="3" name="Picture 2" descr="F:\Проектирование\Депо\Клиенты\2011\ЦОД_Магнитогорск\ЦОД  MMK_v4.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650" y="838200"/>
            <a:ext cx="8443913"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Заголовок 2"/>
          <p:cNvSpPr txBox="1">
            <a:spLocks/>
          </p:cNvSpPr>
          <p:nvPr/>
        </p:nvSpPr>
        <p:spPr bwMode="auto">
          <a:xfrm>
            <a:off x="7256463" y="1373188"/>
            <a:ext cx="4818062"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marL="285750" indent="-285750">
              <a:defRPr sz="2100">
                <a:solidFill>
                  <a:schemeClr val="tx1"/>
                </a:solidFill>
                <a:latin typeface="Arial" panose="020B0604020202020204" pitchFamily="34" charset="0"/>
                <a:ea typeface="华文细黑"/>
                <a:cs typeface="华文细黑"/>
              </a:defRPr>
            </a:lvl1pPr>
            <a:lvl2pPr>
              <a:defRPr sz="2100">
                <a:solidFill>
                  <a:schemeClr val="tx1"/>
                </a:solidFill>
                <a:latin typeface="Arial" panose="020B0604020202020204" pitchFamily="34" charset="0"/>
                <a:ea typeface="华文细黑"/>
                <a:cs typeface="华文细黑"/>
              </a:defRPr>
            </a:lvl2pPr>
            <a:lvl3pPr>
              <a:defRPr sz="2100">
                <a:solidFill>
                  <a:schemeClr val="tx1"/>
                </a:solidFill>
                <a:latin typeface="Arial" panose="020B0604020202020204" pitchFamily="34" charset="0"/>
                <a:ea typeface="华文细黑"/>
                <a:cs typeface="华文细黑"/>
              </a:defRPr>
            </a:lvl3pPr>
            <a:lvl4pPr>
              <a:defRPr sz="2100">
                <a:solidFill>
                  <a:schemeClr val="tx1"/>
                </a:solidFill>
                <a:latin typeface="Arial" panose="020B0604020202020204" pitchFamily="34" charset="0"/>
                <a:ea typeface="华文细黑"/>
                <a:cs typeface="华文细黑"/>
              </a:defRPr>
            </a:lvl4pPr>
            <a:lvl5pPr>
              <a:defRPr sz="2100">
                <a:solidFill>
                  <a:schemeClr val="tx1"/>
                </a:solidFill>
                <a:latin typeface="Arial" panose="020B0604020202020204" pitchFamily="34" charset="0"/>
                <a:ea typeface="华文细黑"/>
                <a:cs typeface="华文细黑"/>
              </a:defRPr>
            </a:lvl5pPr>
            <a:lvl6pPr marL="26336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30908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5480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40052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lnSpc>
                <a:spcPct val="90000"/>
              </a:lnSpc>
              <a:buFont typeface="Wingdings" panose="05000000000000000000" pitchFamily="2" charset="2"/>
              <a:buChar char="Ø"/>
              <a:defRPr/>
            </a:pPr>
            <a:endPar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a:p>
            <a:pPr eaLnBrk="1" hangingPunct="1">
              <a:lnSpc>
                <a:spcPct val="90000"/>
              </a:lnSpc>
              <a:buFont typeface="Wingdings" panose="05000000000000000000" pitchFamily="2" charset="2"/>
              <a:buChar char="Ø"/>
              <a:defRPr/>
            </a:pPr>
            <a:r>
              <a:rPr lang="ru-RU" sz="2000" dirty="0" err="1"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Предпроектная</a:t>
            </a: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стадия - 2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Проект и </a:t>
            </a:r>
            <a:r>
              <a:rPr lang="ru-RU" sz="2000" dirty="0" err="1"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гос.экспертиза</a:t>
            </a: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- 3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Рабочая документация – 3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Строительство и оснащение– 12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Ввод в эксплуатацию – 2 мес.</a:t>
            </a:r>
          </a:p>
        </p:txBody>
      </p:sp>
    </p:spTree>
    <p:extLst>
      <p:ext uri="{BB962C8B-B14F-4D97-AF65-F5344CB8AC3E}">
        <p14:creationId xmlns:p14="http://schemas.microsoft.com/office/powerpoint/2010/main" xmlns="" val="504386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5113" y="549275"/>
          <a:ext cx="10312401" cy="3629025"/>
        </p:xfrm>
        <a:graphic>
          <a:graphicData uri="http://schemas.openxmlformats.org/drawingml/2006/table">
            <a:tbl>
              <a:tblPr/>
              <a:tblGrid>
                <a:gridCol w="2067554"/>
                <a:gridCol w="1284293"/>
                <a:gridCol w="1170134"/>
                <a:gridCol w="1268438"/>
                <a:gridCol w="1208187"/>
                <a:gridCol w="1128910"/>
                <a:gridCol w="1090857"/>
                <a:gridCol w="1094028"/>
              </a:tblGrid>
              <a:tr h="219075">
                <a:tc>
                  <a:txBody>
                    <a:bodyPr/>
                    <a:lstStyle/>
                    <a:p>
                      <a:pPr algn="ctr" fontAlgn="ctr"/>
                      <a:r>
                        <a:rPr lang="ru-RU" sz="1200" b="1" i="0" u="none" strike="noStrike">
                          <a:solidFill>
                            <a:srgbClr val="000000"/>
                          </a:solidFill>
                          <a:effectLst/>
                          <a:latin typeface="Arial Unicode MS" panose="020B0604020202020204" pitchFamily="34" charset="-128"/>
                          <a:ea typeface="Arial Unicode MS" panose="020B0604020202020204" pitchFamily="34" charset="-128"/>
                        </a:rPr>
                        <a:t>Наименование</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6286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Фонд оплаты труда</a:t>
                      </a:r>
                      <a:br>
                        <a:rPr lang="ru-RU" sz="1100" b="0" i="0" u="none" strike="noStrike">
                          <a:solidFill>
                            <a:srgbClr val="000000"/>
                          </a:solidFill>
                          <a:effectLst/>
                          <a:latin typeface="Arial Unicode MS" panose="020B0604020202020204" pitchFamily="34" charset="-128"/>
                          <a:ea typeface="Arial Unicode MS" panose="020B0604020202020204" pitchFamily="34" charset="-128"/>
                        </a:rPr>
                      </a:br>
                      <a:r>
                        <a:rPr lang="ru-RU" sz="1100" b="0" i="0" u="none" strike="noStrike">
                          <a:solidFill>
                            <a:srgbClr val="000000"/>
                          </a:solidFill>
                          <a:effectLst/>
                          <a:latin typeface="Arial Unicode MS" panose="020B0604020202020204" pitchFamily="34" charset="-128"/>
                          <a:ea typeface="Arial Unicode MS" panose="020B0604020202020204" pitchFamily="34" charset="-128"/>
                        </a:rPr>
                        <a:t>(18 отрудников/1000$ в месяц)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216 000,00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226 800,00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238 140,00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250 047,00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262 549,35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275 676,82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289 460,66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86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Вендорская поддержка</a:t>
                      </a:r>
                      <a:br>
                        <a:rPr lang="ru-RU" sz="1100" b="0" i="0" u="none" strike="noStrike">
                          <a:solidFill>
                            <a:srgbClr val="000000"/>
                          </a:solidFill>
                          <a:effectLst/>
                          <a:latin typeface="Arial Unicode MS" panose="020B0604020202020204" pitchFamily="34" charset="-128"/>
                          <a:ea typeface="Arial Unicode MS" panose="020B0604020202020204" pitchFamily="34" charset="-128"/>
                        </a:rPr>
                      </a:br>
                      <a:r>
                        <a:rPr lang="ru-RU" sz="1100" b="0" i="0" u="none" strike="noStrike">
                          <a:solidFill>
                            <a:srgbClr val="000000"/>
                          </a:solidFill>
                          <a:effectLst/>
                          <a:latin typeface="Arial Unicode MS" panose="020B0604020202020204" pitchFamily="34" charset="-128"/>
                          <a:ea typeface="Arial Unicode MS" panose="020B0604020202020204" pitchFamily="34" charset="-128"/>
                        </a:rPr>
                        <a:t>(3% от стоимости оборудования)</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129 000,00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135 450,00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142 222,50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149 333,63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156 800,31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164 640,32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172 872,34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Обслуживание здания, 50$ за 1м2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62 500,00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65 625,00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68 906,25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72 351,56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75 969,14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79 767,60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83 755,98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Стоимость электроэнергии, руб.</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4,70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4,84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4,99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5,61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USD/Rub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57,00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59,85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62,84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65,98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69,28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72,75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76,39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5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Электропотребление</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86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Стоимость электричества - </a:t>
                      </a:r>
                      <a:r>
                        <a:rPr lang="en-US" sz="1100" b="0" i="0" u="none" strike="noStrike">
                          <a:solidFill>
                            <a:srgbClr val="000000"/>
                          </a:solidFill>
                          <a:effectLst/>
                          <a:latin typeface="Arial Unicode MS" panose="020B0604020202020204" pitchFamily="34" charset="-128"/>
                          <a:ea typeface="Arial Unicode MS" panose="020B0604020202020204" pitchFamily="34" charset="-128"/>
                        </a:rPr>
                        <a:t>USD</a:t>
                      </a:r>
                      <a:br>
                        <a:rPr lang="en-US" sz="1100" b="0" i="0" u="none" strike="noStrike">
                          <a:solidFill>
                            <a:srgbClr val="000000"/>
                          </a:solidFill>
                          <a:effectLst/>
                          <a:latin typeface="Arial Unicode MS" panose="020B0604020202020204" pitchFamily="34" charset="-128"/>
                          <a:ea typeface="Arial Unicode MS" panose="020B0604020202020204" pitchFamily="34" charset="-128"/>
                        </a:rPr>
                      </a:br>
                      <a:endParaRPr lang="en-US" sz="11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758 431,58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743 985,26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729 814,12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715 912,89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702 276,46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688 899,76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675 777,86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ctr" fontAlgn="ctr"/>
                      <a:r>
                        <a:rPr lang="en-US" sz="1400" b="1" i="0" u="none" strike="noStrike">
                          <a:solidFill>
                            <a:srgbClr val="000000"/>
                          </a:solidFill>
                          <a:effectLst/>
                          <a:latin typeface="Arial Unicode MS" panose="020B0604020202020204" pitchFamily="34" charset="-128"/>
                          <a:ea typeface="Arial Unicode MS" panose="020B0604020202020204" pitchFamily="34" charset="-128"/>
                        </a:rPr>
                        <a:t>Total OPEX - USD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1 165 931,58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1 171 860,26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1 179 082,87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1 187 645,08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1 197 595,25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1 208 984,50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Arial Unicode MS" panose="020B0604020202020204" pitchFamily="34" charset="-128"/>
                          <a:ea typeface="Arial Unicode MS" panose="020B0604020202020204" pitchFamily="34" charset="-128"/>
                        </a:rPr>
                        <a:t> 1 221 866,84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7"/>
          <p:cNvSpPr>
            <a:spLocks noChangeArrowheads="1"/>
          </p:cNvSpPr>
          <p:nvPr/>
        </p:nvSpPr>
        <p:spPr bwMode="auto">
          <a:xfrm>
            <a:off x="265113" y="4365625"/>
            <a:ext cx="3671887" cy="210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1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Исходные данные:</a:t>
            </a: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1. Инфляция 5%;</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2. 18 сотрудников, средняя зарплата 1000USD в месяц;</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3. Утилизация электрической мощности 70%;</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4. Утилизация стоек 100%, 200 стоек  в коммерческом использовании с 2018;</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5. Обслуживание здания 50USD/м2/ в год;</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6. Вендорская поддержка 3% год;                                                                                                                             7. PUE 1,5</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US"/>
          </a:p>
        </p:txBody>
      </p:sp>
      <p:graphicFrame>
        <p:nvGraphicFramePr>
          <p:cNvPr id="4" name="Table 3"/>
          <p:cNvGraphicFramePr>
            <a:graphicFrameLocks noGrp="1"/>
          </p:cNvGraphicFramePr>
          <p:nvPr/>
        </p:nvGraphicFramePr>
        <p:xfrm>
          <a:off x="6026150" y="4518025"/>
          <a:ext cx="3352800" cy="1466850"/>
        </p:xfrm>
        <a:graphic>
          <a:graphicData uri="http://schemas.openxmlformats.org/drawingml/2006/table">
            <a:tbl>
              <a:tblPr/>
              <a:tblGrid>
                <a:gridCol w="2068142"/>
                <a:gridCol w="1284658"/>
              </a:tblGrid>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Total OPEX for 7 year, M USD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8,33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CAPEX, M USD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8,67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Total </a:t>
                      </a:r>
                      <a:r>
                        <a:rPr lang="ru-RU" sz="1100" b="0" i="0" u="none" strike="noStrike">
                          <a:solidFill>
                            <a:srgbClr val="000000"/>
                          </a:solidFill>
                          <a:effectLst/>
                          <a:latin typeface="Arial Unicode MS" panose="020B0604020202020204" pitchFamily="34" charset="-128"/>
                          <a:ea typeface="Arial Unicode MS" panose="020B0604020202020204" pitchFamily="34" charset="-128"/>
                        </a:rPr>
                        <a:t>Т</a:t>
                      </a:r>
                      <a:r>
                        <a:rPr lang="en-US" sz="1100" b="0" i="0" u="none" strike="noStrike">
                          <a:solidFill>
                            <a:srgbClr val="000000"/>
                          </a:solidFill>
                          <a:effectLst/>
                          <a:latin typeface="Arial Unicode MS" panose="020B0604020202020204" pitchFamily="34" charset="-128"/>
                          <a:ea typeface="Arial Unicode MS" panose="020B0604020202020204" pitchFamily="34" charset="-128"/>
                        </a:rPr>
                        <a:t>CO, M USD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Доход от одной стойки, $, Rack/Month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1 011,90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1" i="0" u="none" strike="noStrike">
                          <a:solidFill>
                            <a:srgbClr val="000000"/>
                          </a:solidFill>
                          <a:effectLst/>
                          <a:latin typeface="Arial Unicode MS" panose="020B0604020202020204" pitchFamily="34" charset="-128"/>
                          <a:ea typeface="Arial Unicode MS" panose="020B0604020202020204" pitchFamily="34" charset="-128"/>
                        </a:rPr>
                        <a:t>Доход от одной стойки, RUB,стойка в месяц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ru-RU" sz="1100" b="1" i="0" u="none" strike="noStrike" dirty="0">
                          <a:solidFill>
                            <a:srgbClr val="000000"/>
                          </a:solidFill>
                          <a:effectLst/>
                          <a:latin typeface="Arial Unicode MS" panose="020B0604020202020204" pitchFamily="34" charset="-128"/>
                          <a:ea typeface="Arial Unicode MS" panose="020B0604020202020204" pitchFamily="34" charset="-128"/>
                        </a:rPr>
                        <a:t>57 678,57р.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
        <p:nvSpPr>
          <p:cNvPr id="5" name="Заголовок 1"/>
          <p:cNvSpPr txBox="1">
            <a:spLocks/>
          </p:cNvSpPr>
          <p:nvPr/>
        </p:nvSpPr>
        <p:spPr bwMode="auto">
          <a:xfrm>
            <a:off x="1993900" y="-23813"/>
            <a:ext cx="10072688"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en-US" dirty="0" smtClean="0">
                <a:solidFill>
                  <a:srgbClr val="C00000"/>
                </a:solidFill>
                <a:effectLst>
                  <a:outerShdw blurRad="38100" dist="38100" dir="2700000" algn="tl">
                    <a:srgbClr val="C0C0C0"/>
                  </a:outerShdw>
                </a:effectLst>
              </a:rPr>
              <a:t>OPEX, CAPEX, TCO</a:t>
            </a:r>
            <a:r>
              <a:rPr lang="ru-RU" dirty="0" smtClean="0">
                <a:solidFill>
                  <a:srgbClr val="C00000"/>
                </a:solidFill>
                <a:effectLst>
                  <a:outerShdw blurRad="38100" dist="38100" dir="2700000" algn="tl">
                    <a:srgbClr val="C0C0C0"/>
                  </a:outerShdw>
                </a:effectLst>
              </a:rPr>
              <a:t>.</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2488562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a:solidFill>
                  <a:srgbClr val="C00000"/>
                </a:solidFill>
                <a:effectLst>
                  <a:outerShdw blurRad="38100" dist="38100" dir="2700000" algn="tl">
                    <a:srgbClr val="000000">
                      <a:alpha val="43137"/>
                    </a:srgbClr>
                  </a:outerShdw>
                </a:effectLst>
              </a:rPr>
              <a:t>Таблица - Расчет капитальных и операционных </a:t>
            </a:r>
            <a:r>
              <a:rPr lang="ru-RU" sz="2400" b="1" dirty="0" smtClean="0">
                <a:solidFill>
                  <a:srgbClr val="C00000"/>
                </a:solidFill>
                <a:effectLst>
                  <a:outerShdw blurRad="38100" dist="38100" dir="2700000" algn="tl">
                    <a:srgbClr val="000000">
                      <a:alpha val="43137"/>
                    </a:srgbClr>
                  </a:outerShdw>
                </a:effectLst>
              </a:rPr>
              <a:t>расходов ЦОД</a:t>
            </a:r>
            <a:endParaRPr lang="ru-RU" sz="2400" b="1" dirty="0">
              <a:solidFill>
                <a:srgbClr val="C00000"/>
              </a:solidFill>
              <a:effectLst>
                <a:outerShdw blurRad="38100" dist="38100" dir="2700000" algn="tl">
                  <a:srgbClr val="000000">
                    <a:alpha val="43137"/>
                  </a:srgbClr>
                </a:outerShdw>
              </a:effectLs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2390725627"/>
              </p:ext>
            </p:extLst>
          </p:nvPr>
        </p:nvGraphicFramePr>
        <p:xfrm>
          <a:off x="2783486" y="1784255"/>
          <a:ext cx="6625028" cy="4430481"/>
        </p:xfrm>
        <a:graphic>
          <a:graphicData uri="http://schemas.openxmlformats.org/drawingml/2006/table">
            <a:tbl>
              <a:tblPr>
                <a:tableStyleId>{5C22544A-7EE6-4342-B048-85BDC9FD1C3A}</a:tableStyleId>
              </a:tblPr>
              <a:tblGrid>
                <a:gridCol w="1938400"/>
                <a:gridCol w="2343314"/>
                <a:gridCol w="2343314"/>
              </a:tblGrid>
              <a:tr h="189189">
                <a:tc rowSpan="2">
                  <a:txBody>
                    <a:bodyPr/>
                    <a:lstStyle/>
                    <a:p>
                      <a:pPr algn="just">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gridSpan="2">
                  <a:txBody>
                    <a:bodyPr/>
                    <a:lstStyle/>
                    <a:p>
                      <a:pPr algn="ctr">
                        <a:lnSpc>
                          <a:spcPct val="115000"/>
                        </a:lnSpc>
                        <a:spcAft>
                          <a:spcPts val="0"/>
                        </a:spcAft>
                      </a:pPr>
                      <a:endParaRPr lang="ru-RU" sz="800" dirty="0">
                        <a:effectLst/>
                        <a:latin typeface="Calibri"/>
                        <a:ea typeface="Calibri"/>
                        <a:cs typeface="Calibri"/>
                      </a:endParaRPr>
                    </a:p>
                  </a:txBody>
                  <a:tcPr marL="55327" marR="52879" marT="0" marB="0"/>
                </a:tc>
                <a:tc hMerge="1">
                  <a:txBody>
                    <a:bodyPr/>
                    <a:lstStyle/>
                    <a:p>
                      <a:endParaRPr lang="ru-RU"/>
                    </a:p>
                  </a:txBody>
                  <a:tcPr/>
                </a:tc>
              </a:tr>
              <a:tr h="189189">
                <a:tc vMerge="1">
                  <a:txBody>
                    <a:bodyPr/>
                    <a:lstStyle/>
                    <a:p>
                      <a:endParaRPr lang="ru-RU"/>
                    </a:p>
                  </a:txBody>
                  <a:tcPr/>
                </a:tc>
                <a:tc>
                  <a:txBody>
                    <a:bodyPr/>
                    <a:lstStyle/>
                    <a:p>
                      <a:pPr algn="ctr">
                        <a:lnSpc>
                          <a:spcPct val="115000"/>
                        </a:lnSpc>
                        <a:spcAft>
                          <a:spcPts val="0"/>
                        </a:spcAft>
                      </a:pPr>
                      <a:r>
                        <a:rPr lang="ru-RU" sz="1100" dirty="0">
                          <a:effectLst/>
                        </a:rPr>
                        <a:t>Количество,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Цена, тыс. $</a:t>
                      </a:r>
                      <a:endParaRPr lang="ru-RU" sz="800">
                        <a:effectLst/>
                        <a:latin typeface="Calibri"/>
                        <a:ea typeface="Calibri"/>
                        <a:cs typeface="Calibri"/>
                      </a:endParaRPr>
                    </a:p>
                  </a:txBody>
                  <a:tcPr marL="55327" marR="52879" marT="0" marB="0"/>
                </a:tc>
              </a:tr>
              <a:tr h="189189">
                <a:tc gridSpan="3">
                  <a:txBody>
                    <a:bodyPr/>
                    <a:lstStyle/>
                    <a:p>
                      <a:pPr algn="l">
                        <a:lnSpc>
                          <a:spcPct val="115000"/>
                        </a:lnSpc>
                        <a:spcAft>
                          <a:spcPts val="0"/>
                        </a:spcAft>
                      </a:pPr>
                      <a:r>
                        <a:rPr lang="ru-RU" sz="1100" dirty="0">
                          <a:solidFill>
                            <a:srgbClr val="C00000"/>
                          </a:solidFill>
                          <a:effectLst/>
                        </a:rPr>
                        <a:t>Капитальные вложения</a:t>
                      </a:r>
                      <a:endParaRPr lang="ru-RU" sz="800" dirty="0">
                        <a:solidFill>
                          <a:srgbClr val="C00000"/>
                        </a:solidFill>
                        <a:effectLst/>
                        <a:latin typeface="Calibri"/>
                        <a:ea typeface="Calibri"/>
                        <a:cs typeface="Calibri"/>
                      </a:endParaRPr>
                    </a:p>
                  </a:txBody>
                  <a:tcPr marL="55327" marR="52879" marT="0" marB="0"/>
                </a:tc>
                <a:tc hMerge="1">
                  <a:txBody>
                    <a:bodyPr/>
                    <a:lstStyle/>
                    <a:p>
                      <a:endParaRPr lang="ru-RU"/>
                    </a:p>
                  </a:txBody>
                  <a:tcPr/>
                </a:tc>
                <a:tc hMerge="1">
                  <a:txBody>
                    <a:bodyPr/>
                    <a:lstStyle/>
                    <a:p>
                      <a:endParaRPr lang="ru-RU"/>
                    </a:p>
                  </a:txBody>
                  <a:tcPr/>
                </a:tc>
              </a:tr>
              <a:tr h="189189">
                <a:tc>
                  <a:txBody>
                    <a:bodyPr/>
                    <a:lstStyle/>
                    <a:p>
                      <a:pPr algn="just">
                        <a:lnSpc>
                          <a:spcPct val="115000"/>
                        </a:lnSpc>
                        <a:spcAft>
                          <a:spcPts val="0"/>
                        </a:spcAft>
                      </a:pPr>
                      <a:r>
                        <a:rPr lang="ru-RU" sz="1100">
                          <a:effectLst/>
                        </a:rPr>
                        <a:t>Стойки</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2000</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1600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Кронштейны</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140</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3500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Фальшпол</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4600 </a:t>
                      </a:r>
                      <a:r>
                        <a:rPr lang="ru-RU" sz="1100" dirty="0" err="1">
                          <a:effectLst/>
                        </a:rPr>
                        <a:t>кв.м</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552</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Газ</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1600 </a:t>
                      </a:r>
                      <a:r>
                        <a:rPr lang="ru-RU" sz="1100" dirty="0" err="1">
                          <a:effectLst/>
                        </a:rPr>
                        <a:t>куб.м</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1920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Остальные системы</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32500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Итого</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40072</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На одну стойку</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20,036</a:t>
                      </a:r>
                      <a:endParaRPr lang="ru-RU" sz="800" dirty="0">
                        <a:effectLst/>
                        <a:latin typeface="Calibri"/>
                        <a:ea typeface="Calibri"/>
                        <a:cs typeface="Calibri"/>
                      </a:endParaRPr>
                    </a:p>
                  </a:txBody>
                  <a:tcPr marL="55327" marR="52879" marT="0" marB="0"/>
                </a:tc>
              </a:tr>
              <a:tr h="189189">
                <a:tc gridSpan="3">
                  <a:txBody>
                    <a:bodyPr/>
                    <a:lstStyle/>
                    <a:p>
                      <a:pPr algn="l">
                        <a:lnSpc>
                          <a:spcPct val="115000"/>
                        </a:lnSpc>
                        <a:spcAft>
                          <a:spcPts val="0"/>
                        </a:spcAft>
                      </a:pPr>
                      <a:r>
                        <a:rPr lang="ru-RU" sz="1100" dirty="0">
                          <a:solidFill>
                            <a:srgbClr val="C00000"/>
                          </a:solidFill>
                          <a:effectLst/>
                        </a:rPr>
                        <a:t>Операционные затраты</a:t>
                      </a:r>
                      <a:endParaRPr lang="ru-RU" sz="800" dirty="0">
                        <a:solidFill>
                          <a:srgbClr val="C00000"/>
                        </a:solidFill>
                        <a:effectLst/>
                        <a:latin typeface="Calibri"/>
                        <a:ea typeface="Calibri"/>
                        <a:cs typeface="Calibri"/>
                      </a:endParaRPr>
                    </a:p>
                  </a:txBody>
                  <a:tcPr marL="55327" marR="52879" marT="0" marB="0"/>
                </a:tc>
                <a:tc hMerge="1">
                  <a:txBody>
                    <a:bodyPr/>
                    <a:lstStyle/>
                    <a:p>
                      <a:endParaRPr lang="ru-RU"/>
                    </a:p>
                  </a:txBody>
                  <a:tcPr/>
                </a:tc>
                <a:tc hMerge="1">
                  <a:txBody>
                    <a:bodyPr/>
                    <a:lstStyle/>
                    <a:p>
                      <a:endParaRPr lang="ru-RU"/>
                    </a:p>
                  </a:txBody>
                  <a:tcPr/>
                </a:tc>
              </a:tr>
              <a:tr h="189189">
                <a:tc>
                  <a:txBody>
                    <a:bodyPr/>
                    <a:lstStyle/>
                    <a:p>
                      <a:pPr algn="just">
                        <a:lnSpc>
                          <a:spcPct val="115000"/>
                        </a:lnSpc>
                        <a:spcAft>
                          <a:spcPts val="0"/>
                        </a:spcAft>
                      </a:pPr>
                      <a:r>
                        <a:rPr lang="ru-RU" sz="1100">
                          <a:effectLst/>
                        </a:rPr>
                        <a:t>Электричество</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2900</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Аренда</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1380</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ФОТ(Прочие)</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2428</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Техобслуживание</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2000</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Итого в год</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8708</a:t>
                      </a:r>
                      <a:endParaRPr lang="ru-RU" sz="800" dirty="0">
                        <a:effectLst/>
                        <a:latin typeface="Calibri"/>
                        <a:ea typeface="Calibri"/>
                        <a:cs typeface="Calibri"/>
                      </a:endParaRPr>
                    </a:p>
                  </a:txBody>
                  <a:tcPr marL="55327" marR="52879" marT="0" marB="0"/>
                </a:tc>
              </a:tr>
              <a:tr h="378377">
                <a:tc>
                  <a:txBody>
                    <a:bodyPr/>
                    <a:lstStyle/>
                    <a:p>
                      <a:pPr algn="just">
                        <a:lnSpc>
                          <a:spcPct val="115000"/>
                        </a:lnSpc>
                        <a:spcAft>
                          <a:spcPts val="0"/>
                        </a:spcAft>
                      </a:pPr>
                      <a:r>
                        <a:rPr lang="ru-RU" sz="1100">
                          <a:effectLst/>
                        </a:rPr>
                        <a:t>Расходы оператора ЦОД на 1 стойку в год</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4,35</a:t>
                      </a:r>
                      <a:endParaRPr lang="ru-RU" sz="800" dirty="0">
                        <a:effectLst/>
                        <a:latin typeface="Calibri"/>
                        <a:ea typeface="Calibri"/>
                        <a:cs typeface="Calibri"/>
                      </a:endParaRPr>
                    </a:p>
                  </a:txBody>
                  <a:tcPr marL="55327" marR="52879" marT="0" marB="0"/>
                </a:tc>
              </a:tr>
              <a:tr h="378377">
                <a:tc>
                  <a:txBody>
                    <a:bodyPr/>
                    <a:lstStyle/>
                    <a:p>
                      <a:pPr algn="just">
                        <a:lnSpc>
                          <a:spcPct val="115000"/>
                        </a:lnSpc>
                        <a:spcAft>
                          <a:spcPts val="0"/>
                        </a:spcAft>
                      </a:pPr>
                      <a:r>
                        <a:rPr lang="ru-RU" sz="1100">
                          <a:effectLst/>
                        </a:rPr>
                        <a:t>Расходы оператора ЦОД на одну стойку в месяц</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r>
              <a:tr h="378377">
                <a:tc>
                  <a:txBody>
                    <a:bodyPr/>
                    <a:lstStyle/>
                    <a:p>
                      <a:pPr algn="just">
                        <a:lnSpc>
                          <a:spcPct val="115000"/>
                        </a:lnSpc>
                        <a:spcAft>
                          <a:spcPts val="0"/>
                        </a:spcAft>
                      </a:pPr>
                      <a:r>
                        <a:rPr lang="ru-RU" sz="1100">
                          <a:effectLst/>
                        </a:rPr>
                        <a:t>Цена для заказчика за 1 стойку в месяц</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Срок окупаемости</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4.9 года</a:t>
                      </a:r>
                      <a:endParaRPr lang="ru-RU" sz="800" dirty="0">
                        <a:effectLst/>
                        <a:latin typeface="Calibri"/>
                        <a:ea typeface="Calibri"/>
                        <a:cs typeface="Calibri"/>
                      </a:endParaRPr>
                    </a:p>
                  </a:txBody>
                  <a:tcPr marL="55327" marR="52879" marT="0" marB="0"/>
                </a:tc>
              </a:tr>
            </a:tbl>
          </a:graphicData>
        </a:graphic>
      </p:graphicFrame>
    </p:spTree>
    <p:extLst>
      <p:ext uri="{BB962C8B-B14F-4D97-AF65-F5344CB8AC3E}">
        <p14:creationId xmlns:p14="http://schemas.microsoft.com/office/powerpoint/2010/main" xmlns="" val="3295782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spc="-1" dirty="0">
                <a:solidFill>
                  <a:srgbClr val="C00000"/>
                </a:solidFill>
                <a:effectLst>
                  <a:outerShdw blurRad="38100" dist="38100" dir="2700000" algn="tl">
                    <a:srgbClr val="000000">
                      <a:alpha val="43137"/>
                    </a:srgbClr>
                  </a:outerShdw>
                </a:effectLst>
                <a:uFill>
                  <a:solidFill>
                    <a:srgbClr val="FFFFFF"/>
                  </a:solidFill>
                </a:uFill>
                <a:latin typeface="Times New Roman"/>
                <a:ea typeface="Times New Roman"/>
              </a:rPr>
              <a:t>Структура операционных расходов:</a:t>
            </a:r>
            <a:endParaRPr lang="ru-RU" sz="24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lstStyle/>
          <a:p>
            <a:pPr marL="0" indent="0">
              <a:buNone/>
            </a:pP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11687" y="2076308"/>
            <a:ext cx="2962275" cy="353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5870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1463" y="-98425"/>
            <a:ext cx="6096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Паспорт проекта</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en-US"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5"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6413" y="331788"/>
            <a:ext cx="7921625" cy="585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2188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051" y="901700"/>
            <a:ext cx="8640762" cy="571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7"/>
          <p:cNvSpPr>
            <a:spLocks noChangeArrowheads="1"/>
          </p:cNvSpPr>
          <p:nvPr/>
        </p:nvSpPr>
        <p:spPr bwMode="auto">
          <a:xfrm>
            <a:off x="9553575" y="1341438"/>
            <a:ext cx="30241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a:lnSpc>
                <a:spcPct val="100000"/>
              </a:lnSpc>
              <a:buClrTx/>
              <a:buSzTx/>
              <a:buFontTx/>
              <a:buNone/>
            </a:pPr>
            <a:r>
              <a:rPr lang="ru-RU" sz="1200">
                <a:solidFill>
                  <a:srgbClr val="002060"/>
                </a:solidFill>
                <a:latin typeface="Arial Narrow Europa ?rodk"/>
                <a:ea typeface="华文细黑"/>
                <a:cs typeface="华文细黑"/>
              </a:rPr>
              <a:t>Зона размещения </a:t>
            </a:r>
            <a:r>
              <a:rPr lang="en-US" sz="1200">
                <a:solidFill>
                  <a:srgbClr val="002060"/>
                </a:solidFill>
                <a:latin typeface="Arial Narrow Europa ?rodk"/>
                <a:ea typeface="华文细黑"/>
                <a:cs typeface="华文细黑"/>
              </a:rPr>
              <a:t> </a:t>
            </a:r>
            <a:r>
              <a:rPr lang="ru-RU" sz="1200">
                <a:solidFill>
                  <a:srgbClr val="002060"/>
                </a:solidFill>
                <a:latin typeface="Arial Narrow Europa ?rodk"/>
                <a:ea typeface="华文细黑"/>
                <a:cs typeface="华文细黑"/>
              </a:rPr>
              <a:t>энергоцентра</a:t>
            </a:r>
          </a:p>
        </p:txBody>
      </p:sp>
      <p:sp>
        <p:nvSpPr>
          <p:cNvPr id="4" name="Rectangle 3"/>
          <p:cNvSpPr/>
          <p:nvPr/>
        </p:nvSpPr>
        <p:spPr bwMode="auto">
          <a:xfrm>
            <a:off x="9064625" y="3903663"/>
            <a:ext cx="398463" cy="211137"/>
          </a:xfrm>
          <a:prstGeom prst="rect">
            <a:avLst/>
          </a:prstGeom>
          <a:solidFill>
            <a:srgbClr val="FFC000"/>
          </a:solidFill>
          <a:ln w="9525">
            <a:solidFill>
              <a:schemeClr val="tx1"/>
            </a:solidFill>
          </a:ln>
          <a:effectLst/>
          <a:extLst/>
        </p:spPr>
        <p:txBody>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defTabSz="914400" eaLnBrk="1" hangingPunct="1">
              <a:buClr>
                <a:srgbClr val="CC9900"/>
              </a:buClr>
              <a:buFont typeface="Wingdings" pitchFamily="2" charset="2"/>
              <a:buChar char="n"/>
              <a:defRPr/>
            </a:pPr>
            <a:endParaRPr lang="en-US"/>
          </a:p>
        </p:txBody>
      </p:sp>
      <p:sp>
        <p:nvSpPr>
          <p:cNvPr id="5" name="Rectangle 9"/>
          <p:cNvSpPr>
            <a:spLocks noChangeArrowheads="1"/>
          </p:cNvSpPr>
          <p:nvPr/>
        </p:nvSpPr>
        <p:spPr bwMode="auto">
          <a:xfrm>
            <a:off x="9042400" y="2587625"/>
            <a:ext cx="398463" cy="211138"/>
          </a:xfrm>
          <a:prstGeom prst="rect">
            <a:avLst/>
          </a:prstGeom>
          <a:solidFill>
            <a:srgbClr val="34F62A"/>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6" name="Rectangle 10"/>
          <p:cNvSpPr>
            <a:spLocks noChangeArrowheads="1"/>
          </p:cNvSpPr>
          <p:nvPr/>
        </p:nvSpPr>
        <p:spPr bwMode="auto">
          <a:xfrm>
            <a:off x="9042400" y="1400175"/>
            <a:ext cx="398463" cy="211138"/>
          </a:xfrm>
          <a:prstGeom prst="rect">
            <a:avLst/>
          </a:prstGeom>
          <a:solidFill>
            <a:srgbClr val="FF0000"/>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solidFill>
                <a:srgbClr val="FF3300"/>
              </a:solidFill>
              <a:latin typeface="Arial" panose="020B0604020202020204" pitchFamily="34" charset="0"/>
              <a:ea typeface="华文细黑"/>
              <a:cs typeface="华文细黑"/>
            </a:endParaRPr>
          </a:p>
        </p:txBody>
      </p:sp>
      <p:sp>
        <p:nvSpPr>
          <p:cNvPr id="7" name="Rectangle 6"/>
          <p:cNvSpPr>
            <a:spLocks noChangeArrowheads="1"/>
          </p:cNvSpPr>
          <p:nvPr/>
        </p:nvSpPr>
        <p:spPr bwMode="auto">
          <a:xfrm>
            <a:off x="9042400" y="3008313"/>
            <a:ext cx="398463" cy="211137"/>
          </a:xfrm>
          <a:prstGeom prst="rect">
            <a:avLst/>
          </a:prstGeom>
          <a:solidFill>
            <a:schemeClr val="tx2">
              <a:lumMod val="75000"/>
            </a:schemeClr>
          </a:solidFill>
          <a:ln w="9525">
            <a:solidFill>
              <a:schemeClr val="tx1"/>
            </a:solidFill>
            <a:miter lim="800000"/>
            <a:headEnd/>
            <a:tailEnd/>
          </a:ln>
        </p:spPr>
        <p:txBody>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defTabSz="914400" eaLnBrk="1" hangingPunct="1">
              <a:buClr>
                <a:srgbClr val="CC9900"/>
              </a:buClr>
              <a:buFont typeface="Wingdings" panose="05000000000000000000" pitchFamily="2" charset="2"/>
              <a:buChar char="n"/>
              <a:defRPr/>
            </a:pPr>
            <a:endParaRPr lang="en-US"/>
          </a:p>
        </p:txBody>
      </p:sp>
      <p:sp>
        <p:nvSpPr>
          <p:cNvPr id="8" name="Rectangle 12"/>
          <p:cNvSpPr>
            <a:spLocks noChangeArrowheads="1"/>
          </p:cNvSpPr>
          <p:nvPr/>
        </p:nvSpPr>
        <p:spPr bwMode="auto">
          <a:xfrm>
            <a:off x="9042400" y="1776413"/>
            <a:ext cx="398463" cy="211137"/>
          </a:xfrm>
          <a:prstGeom prst="rect">
            <a:avLst/>
          </a:prstGeom>
          <a:solidFill>
            <a:srgbClr val="BBF7FD"/>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9" name="Rectangle 13"/>
          <p:cNvSpPr>
            <a:spLocks noChangeArrowheads="1"/>
          </p:cNvSpPr>
          <p:nvPr/>
        </p:nvSpPr>
        <p:spPr bwMode="auto">
          <a:xfrm>
            <a:off x="9042400" y="3452813"/>
            <a:ext cx="398463" cy="212725"/>
          </a:xfrm>
          <a:prstGeom prst="rect">
            <a:avLst/>
          </a:prstGeom>
          <a:solidFill>
            <a:srgbClr val="CC3399"/>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10" name="Rectangle 14"/>
          <p:cNvSpPr>
            <a:spLocks noChangeArrowheads="1"/>
          </p:cNvSpPr>
          <p:nvPr/>
        </p:nvSpPr>
        <p:spPr bwMode="auto">
          <a:xfrm>
            <a:off x="9031288" y="2162175"/>
            <a:ext cx="398462" cy="211138"/>
          </a:xfrm>
          <a:prstGeom prst="rect">
            <a:avLst/>
          </a:prstGeom>
          <a:solidFill>
            <a:srgbClr val="0081E2"/>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11" name="Rectangle 15"/>
          <p:cNvSpPr>
            <a:spLocks noChangeArrowheads="1"/>
          </p:cNvSpPr>
          <p:nvPr/>
        </p:nvSpPr>
        <p:spPr bwMode="auto">
          <a:xfrm>
            <a:off x="9556750" y="1778000"/>
            <a:ext cx="37306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хладоцентра</a:t>
            </a:r>
          </a:p>
        </p:txBody>
      </p:sp>
      <p:sp>
        <p:nvSpPr>
          <p:cNvPr id="12" name="Rectangle 16"/>
          <p:cNvSpPr>
            <a:spLocks noChangeArrowheads="1"/>
          </p:cNvSpPr>
          <p:nvPr/>
        </p:nvSpPr>
        <p:spPr bwMode="auto">
          <a:xfrm>
            <a:off x="9556750" y="2152650"/>
            <a:ext cx="37306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кондиционеров</a:t>
            </a:r>
          </a:p>
        </p:txBody>
      </p:sp>
      <p:sp>
        <p:nvSpPr>
          <p:cNvPr id="13" name="Rectangle 17"/>
          <p:cNvSpPr>
            <a:spLocks noChangeArrowheads="1"/>
          </p:cNvSpPr>
          <p:nvPr/>
        </p:nvSpPr>
        <p:spPr bwMode="auto">
          <a:xfrm>
            <a:off x="9591675" y="2584450"/>
            <a:ext cx="33670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маш. залов</a:t>
            </a:r>
          </a:p>
        </p:txBody>
      </p:sp>
      <p:sp>
        <p:nvSpPr>
          <p:cNvPr id="14" name="Rectangle 18"/>
          <p:cNvSpPr>
            <a:spLocks noChangeArrowheads="1"/>
          </p:cNvSpPr>
          <p:nvPr/>
        </p:nvSpPr>
        <p:spPr bwMode="auto">
          <a:xfrm>
            <a:off x="9577388" y="2962275"/>
            <a:ext cx="4321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станции пожаротушения</a:t>
            </a:r>
          </a:p>
        </p:txBody>
      </p:sp>
      <p:sp>
        <p:nvSpPr>
          <p:cNvPr id="15" name="Rectangle 19"/>
          <p:cNvSpPr>
            <a:spLocks noChangeArrowheads="1"/>
          </p:cNvSpPr>
          <p:nvPr/>
        </p:nvSpPr>
        <p:spPr bwMode="auto">
          <a:xfrm>
            <a:off x="9591675" y="3408363"/>
            <a:ext cx="391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телеком вводов и М</a:t>
            </a:r>
            <a:r>
              <a:rPr lang="en-US" sz="1200">
                <a:solidFill>
                  <a:srgbClr val="002060"/>
                </a:solidFill>
                <a:latin typeface="Arial Narrow Europa ?rodk"/>
              </a:rPr>
              <a:t>DA</a:t>
            </a:r>
            <a:endParaRPr lang="ru-RU" sz="1200">
              <a:solidFill>
                <a:srgbClr val="002060"/>
              </a:solidFill>
              <a:latin typeface="Arial Narrow Europa ?rodk"/>
            </a:endParaRPr>
          </a:p>
        </p:txBody>
      </p:sp>
      <p:sp>
        <p:nvSpPr>
          <p:cNvPr id="16" name="Rectangle 20"/>
          <p:cNvSpPr>
            <a:spLocks noChangeArrowheads="1"/>
          </p:cNvSpPr>
          <p:nvPr/>
        </p:nvSpPr>
        <p:spPr bwMode="auto">
          <a:xfrm>
            <a:off x="9591675" y="3760788"/>
            <a:ext cx="430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разгрузки, распаковки  и                     термостатирования  оборудования</a:t>
            </a:r>
          </a:p>
        </p:txBody>
      </p:sp>
      <p:sp>
        <p:nvSpPr>
          <p:cNvPr id="17" name="Rectangle 21"/>
          <p:cNvSpPr>
            <a:spLocks noChangeArrowheads="1"/>
          </p:cNvSpPr>
          <p:nvPr/>
        </p:nvSpPr>
        <p:spPr bwMode="auto">
          <a:xfrm>
            <a:off x="9047163" y="4422775"/>
            <a:ext cx="398462" cy="177800"/>
          </a:xfrm>
          <a:prstGeom prst="rect">
            <a:avLst/>
          </a:prstGeom>
          <a:solidFill>
            <a:srgbClr val="007033"/>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18" name="Rectangle 22"/>
          <p:cNvSpPr>
            <a:spLocks noChangeArrowheads="1"/>
          </p:cNvSpPr>
          <p:nvPr/>
        </p:nvSpPr>
        <p:spPr bwMode="auto">
          <a:xfrm>
            <a:off x="9591675" y="4357688"/>
            <a:ext cx="33670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a:solidFill>
                  <a:srgbClr val="002060"/>
                </a:solidFill>
                <a:latin typeface="Arial Narrow Europa ?rodk"/>
              </a:rPr>
              <a:t>C</a:t>
            </a:r>
            <a:r>
              <a:rPr lang="ru-RU" sz="1200">
                <a:solidFill>
                  <a:srgbClr val="002060"/>
                </a:solidFill>
                <a:latin typeface="Arial Narrow Europa ?rodk"/>
              </a:rPr>
              <a:t>кладская зона</a:t>
            </a:r>
          </a:p>
        </p:txBody>
      </p:sp>
      <p:sp>
        <p:nvSpPr>
          <p:cNvPr id="19" name="Rectangle 23"/>
          <p:cNvSpPr>
            <a:spLocks noChangeArrowheads="1"/>
          </p:cNvSpPr>
          <p:nvPr/>
        </p:nvSpPr>
        <p:spPr bwMode="auto">
          <a:xfrm>
            <a:off x="9042400" y="4840288"/>
            <a:ext cx="398463" cy="179387"/>
          </a:xfrm>
          <a:prstGeom prst="rect">
            <a:avLst/>
          </a:prstGeom>
          <a:solidFill>
            <a:srgbClr val="002060"/>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20" name="Rectangle 24"/>
          <p:cNvSpPr>
            <a:spLocks noChangeArrowheads="1"/>
          </p:cNvSpPr>
          <p:nvPr/>
        </p:nvSpPr>
        <p:spPr bwMode="auto">
          <a:xfrm>
            <a:off x="9586913" y="4776788"/>
            <a:ext cx="33670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Диспетчерская зона</a:t>
            </a:r>
          </a:p>
        </p:txBody>
      </p:sp>
      <p:sp>
        <p:nvSpPr>
          <p:cNvPr id="21" name="Rectangle 25"/>
          <p:cNvSpPr>
            <a:spLocks noChangeArrowheads="1"/>
          </p:cNvSpPr>
          <p:nvPr/>
        </p:nvSpPr>
        <p:spPr bwMode="auto">
          <a:xfrm>
            <a:off x="9050338" y="5199063"/>
            <a:ext cx="398462" cy="179387"/>
          </a:xfrm>
          <a:prstGeom prst="rect">
            <a:avLst/>
          </a:prstGeom>
          <a:solidFill>
            <a:srgbClr val="EC9496"/>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22" name="Rectangle 26"/>
          <p:cNvSpPr>
            <a:spLocks noChangeArrowheads="1"/>
          </p:cNvSpPr>
          <p:nvPr/>
        </p:nvSpPr>
        <p:spPr bwMode="auto">
          <a:xfrm>
            <a:off x="9594850" y="5135563"/>
            <a:ext cx="33670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Служба охраны</a:t>
            </a:r>
          </a:p>
        </p:txBody>
      </p:sp>
      <p:sp>
        <p:nvSpPr>
          <p:cNvPr id="23" name="Заголовок 1"/>
          <p:cNvSpPr txBox="1">
            <a:spLocks/>
          </p:cNvSpPr>
          <p:nvPr/>
        </p:nvSpPr>
        <p:spPr bwMode="auto">
          <a:xfrm>
            <a:off x="182387" y="223481"/>
            <a:ext cx="12395376" cy="1088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square"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sz="2200" dirty="0" smtClean="0">
                <a:solidFill>
                  <a:srgbClr val="C00000"/>
                </a:solidFill>
                <a:effectLst>
                  <a:outerShdw blurRad="38100" dist="38100" dir="2700000" algn="tl">
                    <a:srgbClr val="C0C0C0"/>
                  </a:outerShdw>
                </a:effectLst>
              </a:rPr>
              <a:t>Принципиальная компоновка </a:t>
            </a:r>
            <a:r>
              <a:rPr lang="ru-RU" sz="2200" dirty="0" err="1" smtClean="0">
                <a:solidFill>
                  <a:srgbClr val="C00000"/>
                </a:solidFill>
                <a:effectLst>
                  <a:outerShdw blurRad="38100" dist="38100" dir="2700000" algn="tl">
                    <a:srgbClr val="C0C0C0"/>
                  </a:outerShdw>
                </a:effectLst>
              </a:rPr>
              <a:t>ЦОДа</a:t>
            </a:r>
            <a:r>
              <a:rPr lang="en-US" sz="2200" dirty="0" smtClean="0">
                <a:solidFill>
                  <a:srgbClr val="C00000"/>
                </a:solidFill>
                <a:effectLst>
                  <a:outerShdw blurRad="38100" dist="38100" dir="2700000" algn="tl">
                    <a:srgbClr val="C0C0C0"/>
                  </a:outerShdw>
                </a:effectLst>
              </a:rPr>
              <a:t>:</a:t>
            </a:r>
            <a:r>
              <a:rPr lang="ru-RU" sz="2200" dirty="0" smtClean="0">
                <a:solidFill>
                  <a:srgbClr val="C00000"/>
                </a:solidFill>
                <a:effectLst>
                  <a:outerShdw blurRad="38100" dist="38100" dir="2700000" algn="tl">
                    <a:srgbClr val="C0C0C0"/>
                  </a:outerShdw>
                </a:effectLst>
              </a:rPr>
              <a:t>  на примере 2-ух модулей </a:t>
            </a:r>
            <a:r>
              <a:rPr lang="en-US" sz="2200" dirty="0" smtClean="0">
                <a:solidFill>
                  <a:srgbClr val="C00000"/>
                </a:solidFill>
                <a:effectLst>
                  <a:outerShdw blurRad="38100" dist="38100" dir="2700000" algn="tl">
                    <a:srgbClr val="C0C0C0"/>
                  </a:outerShdw>
                </a:effectLst>
              </a:rPr>
              <a:t>(4 </a:t>
            </a:r>
            <a:r>
              <a:rPr lang="ru-RU" sz="2200" dirty="0" err="1" smtClean="0">
                <a:solidFill>
                  <a:srgbClr val="C00000"/>
                </a:solidFill>
                <a:effectLst>
                  <a:outerShdw blurRad="38100" dist="38100" dir="2700000" algn="tl">
                    <a:srgbClr val="C0C0C0"/>
                  </a:outerShdw>
                </a:effectLst>
              </a:rPr>
              <a:t>маш</a:t>
            </a:r>
            <a:r>
              <a:rPr lang="ru-RU" sz="2200" dirty="0" smtClean="0">
                <a:solidFill>
                  <a:srgbClr val="C00000"/>
                </a:solidFill>
                <a:effectLst>
                  <a:outerShdw blurRad="38100" dist="38100" dir="2700000" algn="tl">
                    <a:srgbClr val="C0C0C0"/>
                  </a:outerShdw>
                </a:effectLst>
              </a:rPr>
              <a:t>. зала) и офисной зоны</a:t>
            </a:r>
            <a:br>
              <a:rPr lang="ru-RU" sz="2200" dirty="0" smtClean="0">
                <a:solidFill>
                  <a:srgbClr val="C00000"/>
                </a:solidFill>
                <a:effectLst>
                  <a:outerShdw blurRad="38100" dist="38100" dir="2700000" algn="tl">
                    <a:srgbClr val="C0C0C0"/>
                  </a:outerShdw>
                </a:effectLst>
              </a:rPr>
            </a:br>
            <a:r>
              <a:rPr lang="ru-RU" sz="2200" cap="all" dirty="0" smtClean="0">
                <a:solidFill>
                  <a:srgbClr val="C00000"/>
                </a:solidFill>
              </a:rPr>
              <a:t/>
            </a:r>
            <a:br>
              <a:rPr lang="ru-RU" sz="2200" cap="all" dirty="0" smtClean="0">
                <a:solidFill>
                  <a:srgbClr val="C00000"/>
                </a:solidFill>
              </a:rPr>
            </a:br>
            <a:endParaRPr lang="ru-RU" sz="22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39826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3175" y="306388"/>
            <a:ext cx="6967538" cy="607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481013" y="-169863"/>
            <a:ext cx="10072687"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Размещение резервного </a:t>
            </a:r>
            <a:r>
              <a:rPr lang="ru-RU" dirty="0" err="1" smtClean="0">
                <a:solidFill>
                  <a:srgbClr val="C00000"/>
                </a:solidFill>
                <a:effectLst>
                  <a:outerShdw blurRad="38100" dist="38100" dir="2700000" algn="tl">
                    <a:srgbClr val="C0C0C0"/>
                  </a:outerShdw>
                </a:effectLst>
              </a:rPr>
              <a:t>энергоцентра</a:t>
            </a:r>
            <a:r>
              <a:rPr lang="ru-RU" dirty="0" smtClean="0">
                <a:solidFill>
                  <a:srgbClr val="C00000"/>
                </a:solidFill>
                <a:effectLst>
                  <a:outerShdw blurRad="38100" dist="38100" dir="2700000" algn="tl">
                    <a:srgbClr val="C0C0C0"/>
                  </a:outerShdw>
                </a:effectLst>
              </a:rPr>
              <a:t> и топливохранилища.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4" name="Rectangle 8"/>
          <p:cNvSpPr>
            <a:spLocks noChangeArrowheads="1"/>
          </p:cNvSpPr>
          <p:nvPr/>
        </p:nvSpPr>
        <p:spPr bwMode="auto">
          <a:xfrm>
            <a:off x="7065963" y="5078413"/>
            <a:ext cx="396875" cy="179387"/>
          </a:xfrm>
          <a:prstGeom prst="rect">
            <a:avLst/>
          </a:prstGeom>
          <a:solidFill>
            <a:srgbClr val="0070C0"/>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5" name="Rectangle 9"/>
          <p:cNvSpPr>
            <a:spLocks noChangeArrowheads="1"/>
          </p:cNvSpPr>
          <p:nvPr/>
        </p:nvSpPr>
        <p:spPr bwMode="auto">
          <a:xfrm>
            <a:off x="7610475" y="5013325"/>
            <a:ext cx="33655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контейнерных ДГУ</a:t>
            </a:r>
          </a:p>
        </p:txBody>
      </p:sp>
      <p:sp>
        <p:nvSpPr>
          <p:cNvPr id="6" name="Rectangle 10"/>
          <p:cNvSpPr>
            <a:spLocks noChangeArrowheads="1"/>
          </p:cNvSpPr>
          <p:nvPr/>
        </p:nvSpPr>
        <p:spPr bwMode="auto">
          <a:xfrm>
            <a:off x="7072313" y="5437188"/>
            <a:ext cx="398462" cy="179387"/>
          </a:xfrm>
          <a:prstGeom prst="rect">
            <a:avLst/>
          </a:prstGeom>
          <a:solidFill>
            <a:srgbClr val="EC9496"/>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7" name="Rectangle 11"/>
          <p:cNvSpPr>
            <a:spLocks noChangeArrowheads="1"/>
          </p:cNvSpPr>
          <p:nvPr/>
        </p:nvSpPr>
        <p:spPr bwMode="auto">
          <a:xfrm>
            <a:off x="7616825" y="5372100"/>
            <a:ext cx="336708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топливохранилища</a:t>
            </a:r>
          </a:p>
        </p:txBody>
      </p:sp>
    </p:spTree>
    <p:extLst>
      <p:ext uri="{BB962C8B-B14F-4D97-AF65-F5344CB8AC3E}">
        <p14:creationId xmlns:p14="http://schemas.microsoft.com/office/powerpoint/2010/main" xmlns="" val="261726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8825" y="333375"/>
            <a:ext cx="9015413" cy="603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481013" y="-98425"/>
            <a:ext cx="10072687"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Размещение холодильных машин на кровле.</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354944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0" y="-136525"/>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Система холодоснабжения (схема резервирования </a:t>
            </a:r>
            <a:r>
              <a:rPr lang="en-US" dirty="0" smtClean="0">
                <a:solidFill>
                  <a:srgbClr val="C00000"/>
                </a:solidFill>
                <a:effectLst>
                  <a:outerShdw blurRad="38100" dist="38100" dir="2700000" algn="tl">
                    <a:srgbClr val="C0C0C0"/>
                  </a:outerShdw>
                </a:effectLst>
              </a:rPr>
              <a:t>N+1</a:t>
            </a:r>
            <a:r>
              <a:rPr lang="ru-RU" dirty="0" smtClean="0">
                <a:solidFill>
                  <a:srgbClr val="C00000"/>
                </a:solidFill>
                <a:effectLst>
                  <a:outerShdw blurRad="38100" dist="38100" dir="2700000" algn="tl">
                    <a:srgbClr val="C0C0C0"/>
                  </a:outerShdw>
                </a:effectLst>
              </a:rPr>
              <a:t>) </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3" name="Text Box 11"/>
          <p:cNvSpPr txBox="1">
            <a:spLocks noChangeArrowheads="1"/>
          </p:cNvSpPr>
          <p:nvPr/>
        </p:nvSpPr>
        <p:spPr bwMode="auto">
          <a:xfrm>
            <a:off x="6889750" y="1593850"/>
            <a:ext cx="5113338"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Одноконтурная система</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Холодильные машины </a:t>
            </a:r>
            <a:r>
              <a:rPr lang="ru-RU" sz="1800" b="1" dirty="0" err="1">
                <a:solidFill>
                  <a:srgbClr val="002060"/>
                </a:solidFill>
                <a:latin typeface="Arial Narrow" panose="020B0606020202030204" pitchFamily="34" charset="0"/>
                <a:cs typeface="Arial" panose="020B0604020202020204" pitchFamily="34" charset="0"/>
              </a:rPr>
              <a:t>наружнего</a:t>
            </a:r>
            <a:r>
              <a:rPr lang="ru-RU" sz="1800" b="1" dirty="0">
                <a:solidFill>
                  <a:srgbClr val="002060"/>
                </a:solidFill>
                <a:latin typeface="Arial Narrow" panose="020B0606020202030204" pitchFamily="34" charset="0"/>
                <a:cs typeface="Arial" panose="020B0604020202020204" pitchFamily="34" charset="0"/>
              </a:rPr>
              <a:t>  исполнения с функцией </a:t>
            </a:r>
            <a:r>
              <a:rPr lang="en-US" sz="1800" b="1" dirty="0" err="1">
                <a:solidFill>
                  <a:srgbClr val="002060"/>
                </a:solidFill>
                <a:latin typeface="Arial Narrow" panose="020B0606020202030204" pitchFamily="34" charset="0"/>
                <a:cs typeface="Arial" panose="020B0604020202020204" pitchFamily="34" charset="0"/>
              </a:rPr>
              <a:t>Freecooling</a:t>
            </a:r>
            <a:endParaRPr lang="en-US" sz="1800" b="1" dirty="0">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en-US" sz="1800" b="1" dirty="0">
                <a:solidFill>
                  <a:srgbClr val="002060"/>
                </a:solidFill>
                <a:latin typeface="Arial Narrow" panose="020B0606020202030204" pitchFamily="34" charset="0"/>
                <a:cs typeface="Arial" panose="020B0604020202020204" pitchFamily="34" charset="0"/>
              </a:rPr>
              <a:t>C</a:t>
            </a:r>
            <a:r>
              <a:rPr lang="ru-RU" sz="1800" b="1" dirty="0" err="1">
                <a:solidFill>
                  <a:srgbClr val="002060"/>
                </a:solidFill>
                <a:latin typeface="Arial Narrow" panose="020B0606020202030204" pitchFamily="34" charset="0"/>
                <a:cs typeface="Arial" panose="020B0604020202020204" pitchFamily="34" charset="0"/>
              </a:rPr>
              <a:t>хема</a:t>
            </a:r>
            <a:r>
              <a:rPr lang="ru-RU" sz="1800" b="1" dirty="0">
                <a:solidFill>
                  <a:srgbClr val="002060"/>
                </a:solidFill>
                <a:latin typeface="Arial Narrow" panose="020B0606020202030204" pitchFamily="34" charset="0"/>
                <a:cs typeface="Arial" panose="020B0604020202020204" pitchFamily="34" charset="0"/>
              </a:rPr>
              <a:t> резервирования </a:t>
            </a:r>
            <a:r>
              <a:rPr lang="en-US" sz="1800" b="1" dirty="0">
                <a:solidFill>
                  <a:srgbClr val="002060"/>
                </a:solidFill>
                <a:latin typeface="Arial Narrow" panose="020B0606020202030204" pitchFamily="34" charset="0"/>
                <a:cs typeface="Arial" panose="020B0604020202020204" pitchFamily="34" charset="0"/>
              </a:rPr>
              <a:t>N+1</a:t>
            </a:r>
            <a:endParaRPr lang="ru-RU" sz="1800" b="1" dirty="0">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Баки аккумуляторы холода, время аварийного холодоснабжения 10 мин. без деградации </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Емкости аварийного слива этилен-гликоля</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Насосы с частотным регулированием</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Система автоматизации и диспетчеризации</a:t>
            </a:r>
          </a:p>
          <a:p>
            <a:pPr eaLnBrk="1" hangingPunct="1">
              <a:buFont typeface="Wingdings" panose="05000000000000000000" pitchFamily="2" charset="2"/>
              <a:buChar char="Ø"/>
            </a:pPr>
            <a:endParaRPr lang="ru-RU" sz="1800" b="1" dirty="0">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endParaRPr lang="ru-RU" sz="1800" b="1" dirty="0">
              <a:solidFill>
                <a:srgbClr val="002060"/>
              </a:solidFill>
              <a:latin typeface="Arial Narrow" panose="020B0606020202030204" pitchFamily="34" charset="0"/>
              <a:cs typeface="Arial" panose="020B0604020202020204" pitchFamily="34" charset="0"/>
            </a:endParaRPr>
          </a:p>
        </p:txBody>
      </p:sp>
      <p:sp>
        <p:nvSpPr>
          <p:cNvPr id="4" name="Заголовок 1"/>
          <p:cNvSpPr txBox="1">
            <a:spLocks/>
          </p:cNvSpPr>
          <p:nvPr/>
        </p:nvSpPr>
        <p:spPr bwMode="auto">
          <a:xfrm>
            <a:off x="6856413" y="1168400"/>
            <a:ext cx="10115550"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i="1" dirty="0" smtClean="0">
                <a:solidFill>
                  <a:srgbClr val="002060"/>
                </a:solidFill>
                <a:effectLst>
                  <a:outerShdw blurRad="38100" dist="38100" dir="2700000" algn="tl">
                    <a:srgbClr val="C0C0C0"/>
                  </a:outerShdw>
                </a:effectLst>
              </a:rPr>
              <a:t>1 технологический модуль</a:t>
            </a:r>
            <a:endParaRPr lang="ru-RU" i="1" dirty="0">
              <a:solidFill>
                <a:srgbClr val="002060"/>
              </a:solidFill>
              <a:effectLst>
                <a:outerShdw blurRad="38100" dist="38100" dir="2700000" algn="tl">
                  <a:srgbClr val="C0C0C0"/>
                </a:outerShdw>
              </a:effectLst>
            </a:endParaRPr>
          </a:p>
        </p:txBody>
      </p:sp>
      <p:pic>
        <p:nvPicPr>
          <p:cNvPr id="5"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8713" y="261938"/>
            <a:ext cx="4824412" cy="618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1005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658813"/>
            <a:ext cx="10118725" cy="535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0" y="163513"/>
            <a:ext cx="8351838"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Принципиальная схема электроснабжения ЦОДа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4" name="Заголовок 1"/>
          <p:cNvSpPr txBox="1">
            <a:spLocks/>
          </p:cNvSpPr>
          <p:nvPr/>
        </p:nvSpPr>
        <p:spPr bwMode="auto">
          <a:xfrm>
            <a:off x="7392988" y="98425"/>
            <a:ext cx="10115550"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i="1" dirty="0" smtClean="0">
                <a:solidFill>
                  <a:srgbClr val="002060"/>
                </a:solidFill>
                <a:effectLst>
                  <a:outerShdw blurRad="38100" dist="38100" dir="2700000" algn="tl">
                    <a:srgbClr val="C0C0C0"/>
                  </a:outerShdw>
                </a:effectLst>
              </a:rPr>
              <a:t>1 технологический модуль</a:t>
            </a:r>
            <a:endParaRPr lang="ru-RU" sz="2000" i="1" dirty="0">
              <a:solidFill>
                <a:srgbClr val="002060"/>
              </a:solidFill>
              <a:effectLst>
                <a:outerShdw blurRad="38100" dist="38100" dir="2700000" algn="tl">
                  <a:srgbClr val="C0C0C0"/>
                </a:outerShdw>
              </a:effectLst>
            </a:endParaRPr>
          </a:p>
        </p:txBody>
      </p:sp>
      <p:sp>
        <p:nvSpPr>
          <p:cNvPr id="5" name="Text Box 11"/>
          <p:cNvSpPr txBox="1">
            <a:spLocks noChangeArrowheads="1"/>
          </p:cNvSpPr>
          <p:nvPr/>
        </p:nvSpPr>
        <p:spPr bwMode="auto">
          <a:xfrm>
            <a:off x="7196138" y="369888"/>
            <a:ext cx="5113337" cy="252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Двухтрансформаторная ТП 2500кВа, 10/0,4 к</a:t>
            </a:r>
            <a:r>
              <a:rPr lang="en-US" sz="1600" b="1">
                <a:solidFill>
                  <a:srgbClr val="002060"/>
                </a:solidFill>
                <a:latin typeface="Arial Narrow" panose="020B0606020202030204" pitchFamily="34" charset="0"/>
                <a:cs typeface="Arial" panose="020B0604020202020204" pitchFamily="34" charset="0"/>
              </a:rPr>
              <a:t>V</a:t>
            </a:r>
            <a:endParaRPr lang="ru-RU" sz="1600" b="1">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Резервный энергоцентр на основе контейнерных ДГУ 1250 кВа, резервирование </a:t>
            </a:r>
            <a:r>
              <a:rPr lang="en-US" sz="1600" b="1">
                <a:solidFill>
                  <a:srgbClr val="002060"/>
                </a:solidFill>
                <a:latin typeface="Arial Narrow" panose="020B0606020202030204" pitchFamily="34" charset="0"/>
                <a:cs typeface="Arial" panose="020B0604020202020204" pitchFamily="34" charset="0"/>
              </a:rPr>
              <a:t>N+1</a:t>
            </a:r>
            <a:endParaRPr lang="ru-RU" sz="1600" b="1">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2 группы ИБП</a:t>
            </a:r>
            <a:r>
              <a:rPr lang="en-US" sz="1600" b="1">
                <a:solidFill>
                  <a:srgbClr val="002060"/>
                </a:solidFill>
                <a:latin typeface="Arial Narrow" panose="020B0606020202030204" pitchFamily="34" charset="0"/>
                <a:cs typeface="Arial" panose="020B0604020202020204" pitchFamily="34" charset="0"/>
              </a:rPr>
              <a:t>:</a:t>
            </a:r>
          </a:p>
          <a:p>
            <a:pPr eaLnBrk="1" hangingPunct="1">
              <a:buFont typeface="Wingdings" panose="05000000000000000000" pitchFamily="2" charset="2"/>
              <a:buChar char="Ø"/>
            </a:pPr>
            <a:r>
              <a:rPr lang="en-US" sz="1600" b="1">
                <a:solidFill>
                  <a:srgbClr val="002060"/>
                </a:solidFill>
                <a:latin typeface="Arial Narrow" panose="020B0606020202030204" pitchFamily="34" charset="0"/>
                <a:cs typeface="Arial" panose="020B0604020202020204" pitchFamily="34" charset="0"/>
              </a:rPr>
              <a:t> </a:t>
            </a:r>
            <a:r>
              <a:rPr lang="ru-RU" sz="1600" b="1">
                <a:solidFill>
                  <a:srgbClr val="002060"/>
                </a:solidFill>
                <a:latin typeface="Arial Narrow" panose="020B0606020202030204" pitchFamily="34" charset="0"/>
                <a:cs typeface="Arial" panose="020B0604020202020204" pitchFamily="34" charset="0"/>
              </a:rPr>
              <a:t>для ИТ нагрузки (схема резервирования 2</a:t>
            </a:r>
            <a:r>
              <a:rPr lang="en-US" sz="1600" b="1">
                <a:solidFill>
                  <a:srgbClr val="002060"/>
                </a:solidFill>
                <a:latin typeface="Arial Narrow" panose="020B0606020202030204" pitchFamily="34" charset="0"/>
                <a:cs typeface="Arial" panose="020B0604020202020204" pitchFamily="34" charset="0"/>
              </a:rPr>
              <a:t>N, </a:t>
            </a:r>
            <a:r>
              <a:rPr lang="ru-RU" sz="1600" b="1">
                <a:solidFill>
                  <a:srgbClr val="002060"/>
                </a:solidFill>
                <a:latin typeface="Arial Narrow" panose="020B0606020202030204" pitchFamily="34" charset="0"/>
                <a:cs typeface="Arial" panose="020B0604020202020204" pitchFamily="34" charset="0"/>
              </a:rPr>
              <a:t>время автономии 10 мин.)</a:t>
            </a:r>
          </a:p>
          <a:p>
            <a:pPr eaLnBrk="1" hangingPunct="1">
              <a:buFont typeface="Wingdings" panose="05000000000000000000" pitchFamily="2" charset="2"/>
              <a:buChar char="Ø"/>
            </a:pPr>
            <a:r>
              <a:rPr lang="ru-RU" sz="1600" b="1">
                <a:solidFill>
                  <a:srgbClr val="002060"/>
                </a:solidFill>
                <a:latin typeface="Arial Narrow" panose="020B0606020202030204" pitchFamily="34" charset="0"/>
                <a:cs typeface="Arial" panose="020B0604020202020204" pitchFamily="34" charset="0"/>
              </a:rPr>
              <a:t>для механической нагрузки – насосы, фанкойлы (схема резервирования </a:t>
            </a:r>
            <a:r>
              <a:rPr lang="en-US" sz="1600" b="1">
                <a:solidFill>
                  <a:srgbClr val="002060"/>
                </a:solidFill>
                <a:latin typeface="Arial Narrow" panose="020B0606020202030204" pitchFamily="34" charset="0"/>
                <a:cs typeface="Arial" panose="020B0604020202020204" pitchFamily="34" charset="0"/>
              </a:rPr>
              <a:t>N</a:t>
            </a:r>
            <a:r>
              <a:rPr lang="ru-RU" sz="1600" b="1">
                <a:solidFill>
                  <a:srgbClr val="002060"/>
                </a:solidFill>
                <a:latin typeface="Arial Narrow" panose="020B0606020202030204" pitchFamily="34" charset="0"/>
                <a:cs typeface="Arial" panose="020B0604020202020204" pitchFamily="34" charset="0"/>
              </a:rPr>
              <a:t>+1</a:t>
            </a:r>
            <a:r>
              <a:rPr lang="en-US" sz="1600" b="1">
                <a:solidFill>
                  <a:srgbClr val="002060"/>
                </a:solidFill>
                <a:latin typeface="Arial Narrow" panose="020B0606020202030204" pitchFamily="34" charset="0"/>
                <a:cs typeface="Arial" panose="020B0604020202020204" pitchFamily="34" charset="0"/>
              </a:rPr>
              <a:t>, </a:t>
            </a:r>
            <a:r>
              <a:rPr lang="ru-RU" sz="1600" b="1">
                <a:solidFill>
                  <a:srgbClr val="002060"/>
                </a:solidFill>
                <a:latin typeface="Arial Narrow" panose="020B0606020202030204" pitchFamily="34" charset="0"/>
                <a:cs typeface="Arial" panose="020B0604020202020204" pitchFamily="34" charset="0"/>
              </a:rPr>
              <a:t>время автономии 10 мин.)</a:t>
            </a:r>
          </a:p>
          <a:p>
            <a:pPr eaLnBrk="1" hangingPunct="1">
              <a:buFont typeface="Wingdings" panose="05000000000000000000" pitchFamily="2" charset="2"/>
              <a:buChar char="Ø"/>
            </a:pPr>
            <a:endParaRPr lang="ru-RU" sz="1600" b="1">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endParaRPr lang="ru-RU" sz="1400" b="1">
              <a:solidFill>
                <a:srgbClr val="002060"/>
              </a:solidFill>
              <a:latin typeface="Arial Narrow" panose="020B0606020202030204" pitchFamily="34" charset="0"/>
              <a:cs typeface="Arial" panose="020B0604020202020204" pitchFamily="34" charset="0"/>
            </a:endParaRPr>
          </a:p>
        </p:txBody>
      </p:sp>
      <p:sp>
        <p:nvSpPr>
          <p:cNvPr id="6" name="Text Box 11"/>
          <p:cNvSpPr txBox="1">
            <a:spLocks noChangeArrowheads="1"/>
          </p:cNvSpPr>
          <p:nvPr/>
        </p:nvSpPr>
        <p:spPr bwMode="auto">
          <a:xfrm>
            <a:off x="9340850" y="3313113"/>
            <a:ext cx="3117850" cy="2554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Два ввода по питанию для основного оборудования</a:t>
            </a: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АВРы для оборудования не имеющего два ввода</a:t>
            </a: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Включение в общую систему автоматизации и диспетчеризации</a:t>
            </a: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Коммерческий и технический учет</a:t>
            </a:r>
          </a:p>
          <a:p>
            <a:pPr eaLnBrk="1" hangingPunct="1">
              <a:buFont typeface="Wingdings" panose="05000000000000000000" pitchFamily="2" charset="2"/>
              <a:buChar char="q"/>
            </a:pPr>
            <a:endParaRPr lang="ru-RU" sz="1600" b="1">
              <a:solidFill>
                <a:srgbClr val="00206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xmlns="" val="45250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144</TotalTime>
  <Words>1303</Words>
  <Application>Microsoft Office PowerPoint</Application>
  <PresentationFormat>Произвольный</PresentationFormat>
  <Paragraphs>341</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Office Theme</vt:lpstr>
      <vt:lpstr>Технико-экономическое обоснование проекта строительства  ЦОД CellSpace в г.Благовещенске</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Таблица - Расчет капитальных и операционных расходов ЦОД</vt:lpstr>
      <vt:lpstr>Структура операционных расходов:</vt:lpstr>
    </vt:vector>
  </TitlesOfParts>
  <Company>Huawei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Техническое предложение по созданию коммерческого  ЦОД</dc:title>
  <dc:creator>Kleschev Anatoly</dc:creator>
  <cp:lastModifiedBy>gmm</cp:lastModifiedBy>
  <cp:revision>19</cp:revision>
  <dcterms:created xsi:type="dcterms:W3CDTF">2017-09-18T07:16:51Z</dcterms:created>
  <dcterms:modified xsi:type="dcterms:W3CDTF">2017-09-20T00:04:08Z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(2)ob8Sf1DbK53dReTrcYqrFcTue+dzIetp8L2CMBdI7K7mi4/pf/Fz8e+miDQ+JJv8hfvo0p8/
MjWOZ7hkY7wiKRx06ykh/3npFXH2elLf47j6oYOEcVJXFrv+b2NtVT4y2dy1oDPXBXMKq9Hd
foMkuBc63aUP7TlAgmlcVyP6EVJBXqNFU8KUaNVEcFv5HKZRaHNPIwb+6Hhrh1nn9U9HYJ9a
D0D00mwuP3EOgHdGnD</vt:lpwstr>
  </property>
  <property fmtid="{D5CDD505-2E9C-101B-9397-08002B2CF9AE}" pid="3" name="_2015_ms_pID_7253431">
    <vt:lpwstr>vRqCQTs9jKDT5iZ0p4LO6KezfgFQtEnoaiB7+n1knpwOGEwvhtr4rj
QTo7+JeuK+dFjyeGvPXZ7jTL6y7NX9Or3nECnIqHGPn3FbZPpXzJzkcyFfbAbC++WXMs5Nxh
Hqz7EAZ6v8V5DQKkfi788PjwJyFnwmVLW6c6SGcVt6nm3de1rqCdp3OtxBIU2jbJLfk=</vt:lpwstr>
  </property>
  <property fmtid="{D5CDD505-2E9C-101B-9397-08002B2CF9AE}" pid="4" name="_readonly">
    <vt:lpwstr/>
  </property>
  <property fmtid="{D5CDD505-2E9C-101B-9397-08002B2CF9AE}" pid="5" name="_change">
    <vt:lpwstr/>
  </property>
  <property fmtid="{D5CDD505-2E9C-101B-9397-08002B2CF9AE}" pid="6" name="_full-control">
    <vt:lpwstr/>
  </property>
  <property fmtid="{D5CDD505-2E9C-101B-9397-08002B2CF9AE}" pid="7" name="sflag">
    <vt:lpwstr>1505732293</vt:lpwstr>
  </property>
</Properties>
</file>