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9" r:id="rId2"/>
    <p:sldId id="295" r:id="rId3"/>
    <p:sldId id="256" r:id="rId4"/>
    <p:sldId id="257" r:id="rId5"/>
    <p:sldId id="258" r:id="rId6"/>
    <p:sldId id="268" r:id="rId7"/>
    <p:sldId id="260" r:id="rId8"/>
    <p:sldId id="261" r:id="rId9"/>
    <p:sldId id="259" r:id="rId10"/>
    <p:sldId id="263" r:id="rId11"/>
    <p:sldId id="291" r:id="rId12"/>
    <p:sldId id="264" r:id="rId13"/>
    <p:sldId id="273" r:id="rId14"/>
    <p:sldId id="266" r:id="rId15"/>
    <p:sldId id="267" r:id="rId16"/>
    <p:sldId id="274" r:id="rId17"/>
    <p:sldId id="269" r:id="rId18"/>
    <p:sldId id="270" r:id="rId19"/>
    <p:sldId id="271" r:id="rId20"/>
    <p:sldId id="276" r:id="rId21"/>
    <p:sldId id="277" r:id="rId22"/>
    <p:sldId id="278" r:id="rId23"/>
    <p:sldId id="279" r:id="rId24"/>
    <p:sldId id="285" r:id="rId25"/>
    <p:sldId id="280" r:id="rId26"/>
    <p:sldId id="286" r:id="rId27"/>
    <p:sldId id="284" r:id="rId28"/>
    <p:sldId id="283" r:id="rId29"/>
    <p:sldId id="282" r:id="rId30"/>
    <p:sldId id="281" r:id="rId31"/>
    <p:sldId id="287" r:id="rId32"/>
    <p:sldId id="288" r:id="rId33"/>
    <p:sldId id="290" r:id="rId34"/>
    <p:sldId id="262" r:id="rId35"/>
    <p:sldId id="297" r:id="rId36"/>
    <p:sldId id="296" r:id="rId37"/>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10" autoAdjust="0"/>
    <p:restoredTop sz="94660"/>
  </p:normalViewPr>
  <p:slideViewPr>
    <p:cSldViewPr snapToGrid="0">
      <p:cViewPr>
        <p:scale>
          <a:sx n="80" d="100"/>
          <a:sy n="80" d="100"/>
        </p:scale>
        <p:origin x="-96"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2" Type="http://schemas.openxmlformats.org/officeDocument/2006/relationships/oleObject" Target="file:///C:\Users\z00324179\Desktop\&#26032;&#24314;%20Microsoft%20Office%20Excel%20&#24037;&#20316;&#34920;%20(4).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z00324179\Desktop\&#26032;&#24314;%20Microsoft%20Office%20Excel%20&#24037;&#20316;&#34920;%20(4).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invertIfNegative val="0"/>
          <c:dPt>
            <c:idx val="0"/>
            <c:invertIfNegative val="0"/>
            <c:bubble3D val="0"/>
            <c:spPr>
              <a:solidFill>
                <a:srgbClr val="C00000"/>
              </a:solidFill>
            </c:spPr>
          </c:dPt>
          <c:cat>
            <c:strRef>
              <c:f>Sheet1!$A$6:$B$6</c:f>
              <c:strCache>
                <c:ptCount val="2"/>
                <c:pt idx="0">
                  <c:v>Industrial Average 120Kw</c:v>
                </c:pt>
                <c:pt idx="1">
                  <c:v>HW 120Kw</c:v>
                </c:pt>
              </c:strCache>
            </c:strRef>
          </c:cat>
          <c:val>
            <c:numRef>
              <c:f>Sheet1!$A$7:$B$7</c:f>
              <c:numCache>
                <c:formatCode>General</c:formatCode>
                <c:ptCount val="2"/>
                <c:pt idx="0">
                  <c:v>2.2200000000000002</c:v>
                </c:pt>
                <c:pt idx="1">
                  <c:v>2.0299999999999998</c:v>
                </c:pt>
              </c:numCache>
            </c:numRef>
          </c:val>
        </c:ser>
        <c:dLbls>
          <c:showLegendKey val="0"/>
          <c:showVal val="0"/>
          <c:showCatName val="0"/>
          <c:showSerName val="0"/>
          <c:showPercent val="0"/>
          <c:showBubbleSize val="0"/>
        </c:dLbls>
        <c:gapWidth val="150"/>
        <c:overlap val="100"/>
        <c:axId val="80360576"/>
        <c:axId val="80362112"/>
      </c:barChart>
      <c:catAx>
        <c:axId val="80360576"/>
        <c:scaling>
          <c:orientation val="minMax"/>
        </c:scaling>
        <c:delete val="0"/>
        <c:axPos val="b"/>
        <c:numFmt formatCode="General" sourceLinked="0"/>
        <c:majorTickMark val="none"/>
        <c:minorTickMark val="none"/>
        <c:tickLblPos val="nextTo"/>
        <c:crossAx val="80362112"/>
        <c:crosses val="autoZero"/>
        <c:auto val="1"/>
        <c:lblAlgn val="ctr"/>
        <c:lblOffset val="100"/>
        <c:noMultiLvlLbl val="0"/>
      </c:catAx>
      <c:valAx>
        <c:axId val="80362112"/>
        <c:scaling>
          <c:orientation val="minMax"/>
          <c:max val="2.25"/>
        </c:scaling>
        <c:delete val="0"/>
        <c:axPos val="l"/>
        <c:majorGridlines/>
        <c:minorGridlines/>
        <c:title>
          <c:tx>
            <c:rich>
              <a:bodyPr/>
              <a:lstStyle/>
              <a:p>
                <a:pPr>
                  <a:defRPr/>
                </a:pPr>
                <a:r>
                  <a:rPr lang="en-US" altLang="zh-CN" sz="1200" b="0" dirty="0" smtClean="0">
                    <a:latin typeface="+mn-lt"/>
                    <a:ea typeface="Arial Unicode MS" pitchFamily="34" charset="-122"/>
                    <a:cs typeface="Arial Unicode MS" pitchFamily="34" charset="-122"/>
                  </a:rPr>
                  <a:t>Footprint/㎡</a:t>
                </a:r>
                <a:endParaRPr lang="zh-CN" altLang="en-US" sz="1200" b="0" dirty="0">
                  <a:latin typeface="+mn-lt"/>
                  <a:ea typeface="Arial Unicode MS" pitchFamily="34" charset="-122"/>
                  <a:cs typeface="Arial Unicode MS" pitchFamily="34" charset="-122"/>
                </a:endParaRPr>
              </a:p>
            </c:rich>
          </c:tx>
          <c:overlay val="0"/>
        </c:title>
        <c:numFmt formatCode="#,##0.00_);\(#,##0.00\)" sourceLinked="0"/>
        <c:majorTickMark val="out"/>
        <c:minorTickMark val="none"/>
        <c:tickLblPos val="nextTo"/>
        <c:crossAx val="80360576"/>
        <c:crosses val="autoZero"/>
        <c:crossBetween val="between"/>
        <c:minorUnit val="5.000000000000001E-2"/>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spPr>
            <a:solidFill>
              <a:srgbClr val="FF0000"/>
            </a:solidFill>
          </c:spPr>
          <c:invertIfNegative val="0"/>
          <c:dPt>
            <c:idx val="0"/>
            <c:invertIfNegative val="0"/>
            <c:bubble3D val="0"/>
            <c:spPr>
              <a:solidFill>
                <a:srgbClr val="C00000"/>
              </a:solidFill>
            </c:spPr>
          </c:dPt>
          <c:dPt>
            <c:idx val="1"/>
            <c:invertIfNegative val="0"/>
            <c:bubble3D val="0"/>
            <c:spPr>
              <a:solidFill>
                <a:srgbClr val="0070C0"/>
              </a:solidFill>
            </c:spPr>
          </c:dPt>
          <c:cat>
            <c:strRef>
              <c:f>Sheet1!$A$1:$B$1</c:f>
              <c:strCache>
                <c:ptCount val="2"/>
                <c:pt idx="0">
                  <c:v>Industrial Average 30Kw</c:v>
                </c:pt>
                <c:pt idx="1">
                  <c:v>HW 30Kw</c:v>
                </c:pt>
              </c:strCache>
            </c:strRef>
          </c:cat>
          <c:val>
            <c:numRef>
              <c:f>Sheet1!$A$2:$B$2</c:f>
              <c:numCache>
                <c:formatCode>General</c:formatCode>
                <c:ptCount val="2"/>
                <c:pt idx="0">
                  <c:v>0.72000000000000053</c:v>
                </c:pt>
                <c:pt idx="1">
                  <c:v>0.36000000000000026</c:v>
                </c:pt>
              </c:numCache>
            </c:numRef>
          </c:val>
        </c:ser>
        <c:dLbls>
          <c:showLegendKey val="0"/>
          <c:showVal val="0"/>
          <c:showCatName val="0"/>
          <c:showSerName val="0"/>
          <c:showPercent val="0"/>
          <c:showBubbleSize val="0"/>
        </c:dLbls>
        <c:gapWidth val="150"/>
        <c:overlap val="100"/>
        <c:axId val="80399360"/>
        <c:axId val="81736448"/>
      </c:barChart>
      <c:catAx>
        <c:axId val="80399360"/>
        <c:scaling>
          <c:orientation val="minMax"/>
        </c:scaling>
        <c:delete val="0"/>
        <c:axPos val="b"/>
        <c:numFmt formatCode="General" sourceLinked="0"/>
        <c:majorTickMark val="none"/>
        <c:minorTickMark val="none"/>
        <c:tickLblPos val="nextTo"/>
        <c:crossAx val="81736448"/>
        <c:crosses val="autoZero"/>
        <c:auto val="1"/>
        <c:lblAlgn val="ctr"/>
        <c:lblOffset val="100"/>
        <c:noMultiLvlLbl val="0"/>
      </c:catAx>
      <c:valAx>
        <c:axId val="81736448"/>
        <c:scaling>
          <c:orientation val="minMax"/>
        </c:scaling>
        <c:delete val="0"/>
        <c:axPos val="l"/>
        <c:majorGridlines/>
        <c:title>
          <c:tx>
            <c:rich>
              <a:bodyPr/>
              <a:lstStyle/>
              <a:p>
                <a:pPr>
                  <a:defRPr/>
                </a:pPr>
                <a:r>
                  <a:rPr lang="en-US" altLang="zh-CN" sz="1200" b="0" dirty="0" smtClean="0">
                    <a:latin typeface="+mn-lt"/>
                    <a:ea typeface="Arial Unicode MS" pitchFamily="34" charset="-122"/>
                    <a:cs typeface="Arial Unicode MS" pitchFamily="34" charset="-122"/>
                  </a:rPr>
                  <a:t>Footprint/㎡</a:t>
                </a:r>
                <a:endParaRPr lang="zh-CN" altLang="en-US" sz="1200" b="0" dirty="0">
                  <a:latin typeface="+mn-lt"/>
                  <a:ea typeface="Arial Unicode MS" pitchFamily="34" charset="-122"/>
                  <a:cs typeface="Arial Unicode MS" pitchFamily="34" charset="-122"/>
                </a:endParaRPr>
              </a:p>
            </c:rich>
          </c:tx>
          <c:overlay val="0"/>
        </c:title>
        <c:numFmt formatCode="General" sourceLinked="1"/>
        <c:majorTickMark val="none"/>
        <c:minorTickMark val="none"/>
        <c:tickLblPos val="nextTo"/>
        <c:crossAx val="80399360"/>
        <c:crosses val="autoZero"/>
        <c:crossBetween val="between"/>
      </c:valAx>
    </c:plotArea>
    <c:plotVisOnly val="1"/>
    <c:dispBlanksAs val="gap"/>
    <c:showDLblsOverMax val="0"/>
  </c:chart>
  <c:externalData r:id="rId2">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A035BBE5-5B32-4434-AAC6-92CB59E1ED4B}" type="datetimeFigureOut">
              <a:rPr lang="en-US" altLang="ru-RU"/>
              <a:pPr/>
              <a:t>4/20/2021</a:t>
            </a:fld>
            <a:endParaRPr lang="en-US" altLang="ru-RU"/>
          </a:p>
        </p:txBody>
      </p:sp>
      <p:sp>
        <p:nvSpPr>
          <p:cNvPr id="5" name="Footer Placeholder 4"/>
          <p:cNvSpPr>
            <a:spLocks noGrp="1"/>
          </p:cNvSpPr>
          <p:nvPr>
            <p:ph type="ftr" sz="quarter" idx="11"/>
          </p:nvPr>
        </p:nvSpPr>
        <p:spPr/>
        <p:txBody>
          <a:bodyPr/>
          <a:lstStyle>
            <a:lvl1pPr>
              <a:defRPr/>
            </a:lvl1pPr>
          </a:lstStyle>
          <a:p>
            <a:endParaRPr lang="ru-RU" altLang="ru-RU"/>
          </a:p>
        </p:txBody>
      </p:sp>
      <p:sp>
        <p:nvSpPr>
          <p:cNvPr id="6" name="Slide Number Placeholder 5"/>
          <p:cNvSpPr>
            <a:spLocks noGrp="1"/>
          </p:cNvSpPr>
          <p:nvPr>
            <p:ph type="sldNum" sz="quarter" idx="12"/>
          </p:nvPr>
        </p:nvSpPr>
        <p:spPr/>
        <p:txBody>
          <a:bodyPr/>
          <a:lstStyle>
            <a:lvl1pPr>
              <a:defRPr/>
            </a:lvl1pPr>
          </a:lstStyle>
          <a:p>
            <a:fld id="{AE2CF1CD-AAF8-4641-9DD3-35A6CFC19196}" type="slidenum">
              <a:rPr lang="en-US" altLang="ru-RU"/>
              <a:pPr/>
              <a:t>‹#›</a:t>
            </a:fld>
            <a:endParaRPr lang="en-US" altLang="ru-RU"/>
          </a:p>
        </p:txBody>
      </p:sp>
    </p:spTree>
    <p:extLst>
      <p:ext uri="{BB962C8B-B14F-4D97-AF65-F5344CB8AC3E}">
        <p14:creationId xmlns:p14="http://schemas.microsoft.com/office/powerpoint/2010/main" val="3640612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043CF38-EF41-437E-8B78-C49C0D78550C}" type="datetimeFigureOut">
              <a:rPr lang="en-US" altLang="ru-RU"/>
              <a:pPr/>
              <a:t>4/20/2021</a:t>
            </a:fld>
            <a:endParaRPr lang="en-US" altLang="ru-RU"/>
          </a:p>
        </p:txBody>
      </p:sp>
      <p:sp>
        <p:nvSpPr>
          <p:cNvPr id="5" name="Footer Placeholder 4"/>
          <p:cNvSpPr>
            <a:spLocks noGrp="1"/>
          </p:cNvSpPr>
          <p:nvPr>
            <p:ph type="ftr" sz="quarter" idx="11"/>
          </p:nvPr>
        </p:nvSpPr>
        <p:spPr/>
        <p:txBody>
          <a:bodyPr/>
          <a:lstStyle>
            <a:lvl1pPr>
              <a:defRPr/>
            </a:lvl1pPr>
          </a:lstStyle>
          <a:p>
            <a:endParaRPr lang="ru-RU" altLang="ru-RU"/>
          </a:p>
        </p:txBody>
      </p:sp>
      <p:sp>
        <p:nvSpPr>
          <p:cNvPr id="6" name="Slide Number Placeholder 5"/>
          <p:cNvSpPr>
            <a:spLocks noGrp="1"/>
          </p:cNvSpPr>
          <p:nvPr>
            <p:ph type="sldNum" sz="quarter" idx="12"/>
          </p:nvPr>
        </p:nvSpPr>
        <p:spPr/>
        <p:txBody>
          <a:bodyPr/>
          <a:lstStyle>
            <a:lvl1pPr>
              <a:defRPr/>
            </a:lvl1pPr>
          </a:lstStyle>
          <a:p>
            <a:fld id="{86273979-3CB6-4396-9B86-6C086DE593D5}" type="slidenum">
              <a:rPr lang="en-US" altLang="ru-RU"/>
              <a:pPr/>
              <a:t>‹#›</a:t>
            </a:fld>
            <a:endParaRPr lang="en-US" altLang="ru-RU"/>
          </a:p>
        </p:txBody>
      </p:sp>
    </p:spTree>
    <p:extLst>
      <p:ext uri="{BB962C8B-B14F-4D97-AF65-F5344CB8AC3E}">
        <p14:creationId xmlns:p14="http://schemas.microsoft.com/office/powerpoint/2010/main" val="1780643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152DB60-0795-483D-8425-726AF8B832BA}" type="datetimeFigureOut">
              <a:rPr lang="en-US" altLang="ru-RU"/>
              <a:pPr/>
              <a:t>4/20/2021</a:t>
            </a:fld>
            <a:endParaRPr lang="en-US" altLang="ru-RU"/>
          </a:p>
        </p:txBody>
      </p:sp>
      <p:sp>
        <p:nvSpPr>
          <p:cNvPr id="5" name="Footer Placeholder 4"/>
          <p:cNvSpPr>
            <a:spLocks noGrp="1"/>
          </p:cNvSpPr>
          <p:nvPr>
            <p:ph type="ftr" sz="quarter" idx="11"/>
          </p:nvPr>
        </p:nvSpPr>
        <p:spPr/>
        <p:txBody>
          <a:bodyPr/>
          <a:lstStyle>
            <a:lvl1pPr>
              <a:defRPr/>
            </a:lvl1pPr>
          </a:lstStyle>
          <a:p>
            <a:endParaRPr lang="ru-RU" altLang="ru-RU"/>
          </a:p>
        </p:txBody>
      </p:sp>
      <p:sp>
        <p:nvSpPr>
          <p:cNvPr id="6" name="Slide Number Placeholder 5"/>
          <p:cNvSpPr>
            <a:spLocks noGrp="1"/>
          </p:cNvSpPr>
          <p:nvPr>
            <p:ph type="sldNum" sz="quarter" idx="12"/>
          </p:nvPr>
        </p:nvSpPr>
        <p:spPr/>
        <p:txBody>
          <a:bodyPr/>
          <a:lstStyle>
            <a:lvl1pPr>
              <a:defRPr/>
            </a:lvl1pPr>
          </a:lstStyle>
          <a:p>
            <a:fld id="{BBC6EA6E-AE27-4808-B7E2-C9E0F7303408}" type="slidenum">
              <a:rPr lang="en-US" altLang="ru-RU"/>
              <a:pPr/>
              <a:t>‹#›</a:t>
            </a:fld>
            <a:endParaRPr lang="en-US" altLang="ru-RU"/>
          </a:p>
        </p:txBody>
      </p:sp>
    </p:spTree>
    <p:extLst>
      <p:ext uri="{BB962C8B-B14F-4D97-AF65-F5344CB8AC3E}">
        <p14:creationId xmlns:p14="http://schemas.microsoft.com/office/powerpoint/2010/main" val="1954166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DB84A57-84FB-4CE2-B7B3-C43B62F5F3B1}" type="datetimeFigureOut">
              <a:rPr lang="en-US" altLang="ru-RU"/>
              <a:pPr/>
              <a:t>4/20/2021</a:t>
            </a:fld>
            <a:endParaRPr lang="en-US" altLang="ru-RU"/>
          </a:p>
        </p:txBody>
      </p:sp>
      <p:sp>
        <p:nvSpPr>
          <p:cNvPr id="5" name="Footer Placeholder 4"/>
          <p:cNvSpPr>
            <a:spLocks noGrp="1"/>
          </p:cNvSpPr>
          <p:nvPr>
            <p:ph type="ftr" sz="quarter" idx="11"/>
          </p:nvPr>
        </p:nvSpPr>
        <p:spPr/>
        <p:txBody>
          <a:bodyPr/>
          <a:lstStyle>
            <a:lvl1pPr>
              <a:defRPr/>
            </a:lvl1pPr>
          </a:lstStyle>
          <a:p>
            <a:endParaRPr lang="ru-RU" altLang="ru-RU"/>
          </a:p>
        </p:txBody>
      </p:sp>
      <p:sp>
        <p:nvSpPr>
          <p:cNvPr id="6" name="Slide Number Placeholder 5"/>
          <p:cNvSpPr>
            <a:spLocks noGrp="1"/>
          </p:cNvSpPr>
          <p:nvPr>
            <p:ph type="sldNum" sz="quarter" idx="12"/>
          </p:nvPr>
        </p:nvSpPr>
        <p:spPr/>
        <p:txBody>
          <a:bodyPr/>
          <a:lstStyle>
            <a:lvl1pPr>
              <a:defRPr/>
            </a:lvl1pPr>
          </a:lstStyle>
          <a:p>
            <a:fld id="{BD8E9254-E067-4C3D-AA62-E06B7CD2F333}" type="slidenum">
              <a:rPr lang="en-US" altLang="ru-RU"/>
              <a:pPr/>
              <a:t>‹#›</a:t>
            </a:fld>
            <a:endParaRPr lang="en-US" altLang="ru-RU"/>
          </a:p>
        </p:txBody>
      </p:sp>
    </p:spTree>
    <p:extLst>
      <p:ext uri="{BB962C8B-B14F-4D97-AF65-F5344CB8AC3E}">
        <p14:creationId xmlns:p14="http://schemas.microsoft.com/office/powerpoint/2010/main" val="1998078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2D25741C-9E25-4E89-BC1E-B3298E5218B8}" type="datetimeFigureOut">
              <a:rPr lang="en-US" altLang="ru-RU"/>
              <a:pPr/>
              <a:t>4/20/2021</a:t>
            </a:fld>
            <a:endParaRPr lang="en-US" altLang="ru-RU"/>
          </a:p>
        </p:txBody>
      </p:sp>
      <p:sp>
        <p:nvSpPr>
          <p:cNvPr id="5" name="Footer Placeholder 4"/>
          <p:cNvSpPr>
            <a:spLocks noGrp="1"/>
          </p:cNvSpPr>
          <p:nvPr>
            <p:ph type="ftr" sz="quarter" idx="11"/>
          </p:nvPr>
        </p:nvSpPr>
        <p:spPr/>
        <p:txBody>
          <a:bodyPr/>
          <a:lstStyle>
            <a:lvl1pPr>
              <a:defRPr/>
            </a:lvl1pPr>
          </a:lstStyle>
          <a:p>
            <a:endParaRPr lang="ru-RU" altLang="ru-RU"/>
          </a:p>
        </p:txBody>
      </p:sp>
      <p:sp>
        <p:nvSpPr>
          <p:cNvPr id="6" name="Slide Number Placeholder 5"/>
          <p:cNvSpPr>
            <a:spLocks noGrp="1"/>
          </p:cNvSpPr>
          <p:nvPr>
            <p:ph type="sldNum" sz="quarter" idx="12"/>
          </p:nvPr>
        </p:nvSpPr>
        <p:spPr/>
        <p:txBody>
          <a:bodyPr/>
          <a:lstStyle>
            <a:lvl1pPr>
              <a:defRPr/>
            </a:lvl1pPr>
          </a:lstStyle>
          <a:p>
            <a:fld id="{7E9552CD-6DE9-42F1-B20B-CDBC7EC39985}" type="slidenum">
              <a:rPr lang="en-US" altLang="ru-RU"/>
              <a:pPr/>
              <a:t>‹#›</a:t>
            </a:fld>
            <a:endParaRPr lang="en-US" altLang="ru-RU"/>
          </a:p>
        </p:txBody>
      </p:sp>
    </p:spTree>
    <p:extLst>
      <p:ext uri="{BB962C8B-B14F-4D97-AF65-F5344CB8AC3E}">
        <p14:creationId xmlns:p14="http://schemas.microsoft.com/office/powerpoint/2010/main" val="2236220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49CD754F-AC4F-439E-B965-BB9E8F3424B0}" type="datetimeFigureOut">
              <a:rPr lang="en-US" altLang="ru-RU"/>
              <a:pPr/>
              <a:t>4/20/2021</a:t>
            </a:fld>
            <a:endParaRPr lang="en-US" altLang="ru-RU"/>
          </a:p>
        </p:txBody>
      </p:sp>
      <p:sp>
        <p:nvSpPr>
          <p:cNvPr id="6" name="Footer Placeholder 4"/>
          <p:cNvSpPr>
            <a:spLocks noGrp="1"/>
          </p:cNvSpPr>
          <p:nvPr>
            <p:ph type="ftr" sz="quarter" idx="11"/>
          </p:nvPr>
        </p:nvSpPr>
        <p:spPr/>
        <p:txBody>
          <a:bodyPr/>
          <a:lstStyle>
            <a:lvl1pPr>
              <a:defRPr/>
            </a:lvl1pPr>
          </a:lstStyle>
          <a:p>
            <a:endParaRPr lang="ru-RU" altLang="ru-RU"/>
          </a:p>
        </p:txBody>
      </p:sp>
      <p:sp>
        <p:nvSpPr>
          <p:cNvPr id="7" name="Slide Number Placeholder 5"/>
          <p:cNvSpPr>
            <a:spLocks noGrp="1"/>
          </p:cNvSpPr>
          <p:nvPr>
            <p:ph type="sldNum" sz="quarter" idx="12"/>
          </p:nvPr>
        </p:nvSpPr>
        <p:spPr/>
        <p:txBody>
          <a:bodyPr/>
          <a:lstStyle>
            <a:lvl1pPr>
              <a:defRPr/>
            </a:lvl1pPr>
          </a:lstStyle>
          <a:p>
            <a:fld id="{62B47578-3239-44B0-AAB2-D25AE6651521}" type="slidenum">
              <a:rPr lang="en-US" altLang="ru-RU"/>
              <a:pPr/>
              <a:t>‹#›</a:t>
            </a:fld>
            <a:endParaRPr lang="en-US" altLang="ru-RU"/>
          </a:p>
        </p:txBody>
      </p:sp>
    </p:spTree>
    <p:extLst>
      <p:ext uri="{BB962C8B-B14F-4D97-AF65-F5344CB8AC3E}">
        <p14:creationId xmlns:p14="http://schemas.microsoft.com/office/powerpoint/2010/main" val="3600359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2C04ACDF-F73E-4E86-9C86-5714BDD93A50}" type="datetimeFigureOut">
              <a:rPr lang="en-US" altLang="ru-RU"/>
              <a:pPr/>
              <a:t>4/20/2021</a:t>
            </a:fld>
            <a:endParaRPr lang="en-US" altLang="ru-RU"/>
          </a:p>
        </p:txBody>
      </p:sp>
      <p:sp>
        <p:nvSpPr>
          <p:cNvPr id="8" name="Footer Placeholder 4"/>
          <p:cNvSpPr>
            <a:spLocks noGrp="1"/>
          </p:cNvSpPr>
          <p:nvPr>
            <p:ph type="ftr" sz="quarter" idx="11"/>
          </p:nvPr>
        </p:nvSpPr>
        <p:spPr/>
        <p:txBody>
          <a:bodyPr/>
          <a:lstStyle>
            <a:lvl1pPr>
              <a:defRPr/>
            </a:lvl1pPr>
          </a:lstStyle>
          <a:p>
            <a:endParaRPr lang="ru-RU" altLang="ru-RU"/>
          </a:p>
        </p:txBody>
      </p:sp>
      <p:sp>
        <p:nvSpPr>
          <p:cNvPr id="9" name="Slide Number Placeholder 5"/>
          <p:cNvSpPr>
            <a:spLocks noGrp="1"/>
          </p:cNvSpPr>
          <p:nvPr>
            <p:ph type="sldNum" sz="quarter" idx="12"/>
          </p:nvPr>
        </p:nvSpPr>
        <p:spPr/>
        <p:txBody>
          <a:bodyPr/>
          <a:lstStyle>
            <a:lvl1pPr>
              <a:defRPr/>
            </a:lvl1pPr>
          </a:lstStyle>
          <a:p>
            <a:fld id="{3A941DD8-F096-4B77-8C73-F27ED86FCD73}" type="slidenum">
              <a:rPr lang="en-US" altLang="ru-RU"/>
              <a:pPr/>
              <a:t>‹#›</a:t>
            </a:fld>
            <a:endParaRPr lang="en-US" altLang="ru-RU"/>
          </a:p>
        </p:txBody>
      </p:sp>
    </p:spTree>
    <p:extLst>
      <p:ext uri="{BB962C8B-B14F-4D97-AF65-F5344CB8AC3E}">
        <p14:creationId xmlns:p14="http://schemas.microsoft.com/office/powerpoint/2010/main" val="1629626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C3D4593E-0E62-4752-8F50-DB793D65D256}" type="datetimeFigureOut">
              <a:rPr lang="en-US" altLang="ru-RU"/>
              <a:pPr/>
              <a:t>4/20/2021</a:t>
            </a:fld>
            <a:endParaRPr lang="en-US" altLang="ru-RU"/>
          </a:p>
        </p:txBody>
      </p:sp>
      <p:sp>
        <p:nvSpPr>
          <p:cNvPr id="4" name="Footer Placeholder 4"/>
          <p:cNvSpPr>
            <a:spLocks noGrp="1"/>
          </p:cNvSpPr>
          <p:nvPr>
            <p:ph type="ftr" sz="quarter" idx="11"/>
          </p:nvPr>
        </p:nvSpPr>
        <p:spPr/>
        <p:txBody>
          <a:bodyPr/>
          <a:lstStyle>
            <a:lvl1pPr>
              <a:defRPr/>
            </a:lvl1pPr>
          </a:lstStyle>
          <a:p>
            <a:endParaRPr lang="ru-RU" altLang="ru-RU"/>
          </a:p>
        </p:txBody>
      </p:sp>
      <p:sp>
        <p:nvSpPr>
          <p:cNvPr id="5" name="Slide Number Placeholder 5"/>
          <p:cNvSpPr>
            <a:spLocks noGrp="1"/>
          </p:cNvSpPr>
          <p:nvPr>
            <p:ph type="sldNum" sz="quarter" idx="12"/>
          </p:nvPr>
        </p:nvSpPr>
        <p:spPr/>
        <p:txBody>
          <a:bodyPr/>
          <a:lstStyle>
            <a:lvl1pPr>
              <a:defRPr/>
            </a:lvl1pPr>
          </a:lstStyle>
          <a:p>
            <a:fld id="{349030B9-2217-4BE8-87CA-687BE597F1DB}" type="slidenum">
              <a:rPr lang="en-US" altLang="ru-RU"/>
              <a:pPr/>
              <a:t>‹#›</a:t>
            </a:fld>
            <a:endParaRPr lang="en-US" altLang="ru-RU"/>
          </a:p>
        </p:txBody>
      </p:sp>
    </p:spTree>
    <p:extLst>
      <p:ext uri="{BB962C8B-B14F-4D97-AF65-F5344CB8AC3E}">
        <p14:creationId xmlns:p14="http://schemas.microsoft.com/office/powerpoint/2010/main" val="2070454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183E541-9346-4686-AC19-B42F3BA11B77}" type="datetimeFigureOut">
              <a:rPr lang="en-US" altLang="ru-RU"/>
              <a:pPr/>
              <a:t>4/20/2021</a:t>
            </a:fld>
            <a:endParaRPr lang="en-US" altLang="ru-RU"/>
          </a:p>
        </p:txBody>
      </p:sp>
      <p:sp>
        <p:nvSpPr>
          <p:cNvPr id="3" name="Footer Placeholder 4"/>
          <p:cNvSpPr>
            <a:spLocks noGrp="1"/>
          </p:cNvSpPr>
          <p:nvPr>
            <p:ph type="ftr" sz="quarter" idx="11"/>
          </p:nvPr>
        </p:nvSpPr>
        <p:spPr/>
        <p:txBody>
          <a:bodyPr/>
          <a:lstStyle>
            <a:lvl1pPr>
              <a:defRPr/>
            </a:lvl1pPr>
          </a:lstStyle>
          <a:p>
            <a:endParaRPr lang="ru-RU" altLang="ru-RU"/>
          </a:p>
        </p:txBody>
      </p:sp>
      <p:sp>
        <p:nvSpPr>
          <p:cNvPr id="4" name="Slide Number Placeholder 5"/>
          <p:cNvSpPr>
            <a:spLocks noGrp="1"/>
          </p:cNvSpPr>
          <p:nvPr>
            <p:ph type="sldNum" sz="quarter" idx="12"/>
          </p:nvPr>
        </p:nvSpPr>
        <p:spPr/>
        <p:txBody>
          <a:bodyPr/>
          <a:lstStyle>
            <a:lvl1pPr>
              <a:defRPr/>
            </a:lvl1pPr>
          </a:lstStyle>
          <a:p>
            <a:fld id="{9B7461FF-F27D-4BB2-959B-AEBCE276BD55}" type="slidenum">
              <a:rPr lang="en-US" altLang="ru-RU"/>
              <a:pPr/>
              <a:t>‹#›</a:t>
            </a:fld>
            <a:endParaRPr lang="en-US" altLang="ru-RU"/>
          </a:p>
        </p:txBody>
      </p:sp>
    </p:spTree>
    <p:extLst>
      <p:ext uri="{BB962C8B-B14F-4D97-AF65-F5344CB8AC3E}">
        <p14:creationId xmlns:p14="http://schemas.microsoft.com/office/powerpoint/2010/main" val="1658016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26817187-5287-4248-A9F0-2403E0492699}" type="datetimeFigureOut">
              <a:rPr lang="en-US" altLang="ru-RU"/>
              <a:pPr/>
              <a:t>4/20/2021</a:t>
            </a:fld>
            <a:endParaRPr lang="en-US" altLang="ru-RU"/>
          </a:p>
        </p:txBody>
      </p:sp>
      <p:sp>
        <p:nvSpPr>
          <p:cNvPr id="6" name="Footer Placeholder 4"/>
          <p:cNvSpPr>
            <a:spLocks noGrp="1"/>
          </p:cNvSpPr>
          <p:nvPr>
            <p:ph type="ftr" sz="quarter" idx="11"/>
          </p:nvPr>
        </p:nvSpPr>
        <p:spPr/>
        <p:txBody>
          <a:bodyPr/>
          <a:lstStyle>
            <a:lvl1pPr>
              <a:defRPr/>
            </a:lvl1pPr>
          </a:lstStyle>
          <a:p>
            <a:endParaRPr lang="ru-RU" altLang="ru-RU"/>
          </a:p>
        </p:txBody>
      </p:sp>
      <p:sp>
        <p:nvSpPr>
          <p:cNvPr id="7" name="Slide Number Placeholder 5"/>
          <p:cNvSpPr>
            <a:spLocks noGrp="1"/>
          </p:cNvSpPr>
          <p:nvPr>
            <p:ph type="sldNum" sz="quarter" idx="12"/>
          </p:nvPr>
        </p:nvSpPr>
        <p:spPr/>
        <p:txBody>
          <a:bodyPr/>
          <a:lstStyle>
            <a:lvl1pPr>
              <a:defRPr/>
            </a:lvl1pPr>
          </a:lstStyle>
          <a:p>
            <a:fld id="{78C6388D-64F4-4622-9447-C2790BF34DB6}" type="slidenum">
              <a:rPr lang="en-US" altLang="ru-RU"/>
              <a:pPr/>
              <a:t>‹#›</a:t>
            </a:fld>
            <a:endParaRPr lang="en-US" altLang="ru-RU"/>
          </a:p>
        </p:txBody>
      </p:sp>
    </p:spTree>
    <p:extLst>
      <p:ext uri="{BB962C8B-B14F-4D97-AF65-F5344CB8AC3E}">
        <p14:creationId xmlns:p14="http://schemas.microsoft.com/office/powerpoint/2010/main" val="924221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BF129285-D563-4050-B208-6CE63DFA8552}" type="datetimeFigureOut">
              <a:rPr lang="en-US" altLang="ru-RU"/>
              <a:pPr/>
              <a:t>4/20/2021</a:t>
            </a:fld>
            <a:endParaRPr lang="en-US" altLang="ru-RU"/>
          </a:p>
        </p:txBody>
      </p:sp>
      <p:sp>
        <p:nvSpPr>
          <p:cNvPr id="6" name="Footer Placeholder 4"/>
          <p:cNvSpPr>
            <a:spLocks noGrp="1"/>
          </p:cNvSpPr>
          <p:nvPr>
            <p:ph type="ftr" sz="quarter" idx="11"/>
          </p:nvPr>
        </p:nvSpPr>
        <p:spPr/>
        <p:txBody>
          <a:bodyPr/>
          <a:lstStyle>
            <a:lvl1pPr>
              <a:defRPr/>
            </a:lvl1pPr>
          </a:lstStyle>
          <a:p>
            <a:endParaRPr lang="ru-RU" altLang="ru-RU"/>
          </a:p>
        </p:txBody>
      </p:sp>
      <p:sp>
        <p:nvSpPr>
          <p:cNvPr id="7" name="Slide Number Placeholder 5"/>
          <p:cNvSpPr>
            <a:spLocks noGrp="1"/>
          </p:cNvSpPr>
          <p:nvPr>
            <p:ph type="sldNum" sz="quarter" idx="12"/>
          </p:nvPr>
        </p:nvSpPr>
        <p:spPr/>
        <p:txBody>
          <a:bodyPr/>
          <a:lstStyle>
            <a:lvl1pPr>
              <a:defRPr/>
            </a:lvl1pPr>
          </a:lstStyle>
          <a:p>
            <a:fld id="{3EA38F31-0351-40ED-B1FC-BADB804BB01E}" type="slidenum">
              <a:rPr lang="en-US" altLang="ru-RU"/>
              <a:pPr/>
              <a:t>‹#›</a:t>
            </a:fld>
            <a:endParaRPr lang="en-US" altLang="ru-RU"/>
          </a:p>
        </p:txBody>
      </p:sp>
    </p:spTree>
    <p:extLst>
      <p:ext uri="{BB962C8B-B14F-4D97-AF65-F5344CB8AC3E}">
        <p14:creationId xmlns:p14="http://schemas.microsoft.com/office/powerpoint/2010/main" val="3235169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A8BC5B6D-8A2F-4D2A-BF22-02144135ADE1}" type="datetimeFigureOut">
              <a:rPr lang="en-US" altLang="ru-RU"/>
              <a:pPr/>
              <a:t>4/20/2021</a:t>
            </a:fld>
            <a:endParaRPr lang="en-US" alt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ru-RU" alt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753DDD40-8609-4DE7-9AD0-A13F03639016}" type="slidenum">
              <a:rPr lang="en-US" altLang="ru-RU"/>
              <a:pPr/>
              <a:t>‹#›</a:t>
            </a:fld>
            <a:endParaRPr lang="en-US"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1.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chart" Target="../charts/chart2.xml"/><Relationship Id="rId7" Type="http://schemas.openxmlformats.org/officeDocument/2006/relationships/image" Target="../media/image30.png"/><Relationship Id="rId2" Type="http://schemas.openxmlformats.org/officeDocument/2006/relationships/chart" Target="../charts/chart1.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w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12" Type="http://schemas.openxmlformats.org/officeDocument/2006/relationships/image" Target="../media/image53.jpeg"/><Relationship Id="rId2"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http://www.abn.ru/catalog/lindner/lindner_fl/panel_nortec/images/600-a2-gst.jpg" TargetMode="External"/><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solidFill>
            <a:schemeClr val="accent5">
              <a:lumMod val="75000"/>
            </a:schemeClr>
          </a:solidFill>
        </p:spPr>
        <p:txBody>
          <a:bodyPr>
            <a:normAutofit/>
          </a:bodyPr>
          <a:lstStyle/>
          <a:p>
            <a:pPr eaLnBrk="1" hangingPunct="1"/>
            <a:r>
              <a:rPr lang="zh-CN" altLang="en-US" sz="3600" smtClean="0">
                <a:solidFill>
                  <a:schemeClr val="bg1"/>
                </a:solidFill>
              </a:rPr>
              <a:t>“建设数据处理中心项目的可行性</a:t>
            </a:r>
            <a:br>
              <a:rPr lang="zh-CN" altLang="en-US" sz="3600" smtClean="0">
                <a:solidFill>
                  <a:schemeClr val="bg1"/>
                </a:solidFill>
              </a:rPr>
            </a:br>
            <a:r>
              <a:rPr lang="zh-CN" altLang="en-US" sz="3600" smtClean="0">
                <a:solidFill>
                  <a:schemeClr val="bg1"/>
                </a:solidFill>
              </a:rPr>
              <a:t>研究和进一步操作的”</a:t>
            </a:r>
            <a:r>
              <a:rPr lang="ru-RU" altLang="ru-RU" sz="3600" smtClean="0">
                <a:solidFill>
                  <a:schemeClr val="bg1"/>
                </a:solidFill>
              </a:rPr>
              <a:t/>
            </a:r>
            <a:br>
              <a:rPr lang="ru-RU" altLang="ru-RU" sz="3600" smtClean="0">
                <a:solidFill>
                  <a:schemeClr val="bg1"/>
                </a:solidFill>
              </a:rPr>
            </a:br>
            <a:r>
              <a:rPr lang="ru-RU" altLang="zh-CN" sz="3600" u="sng" smtClean="0">
                <a:solidFill>
                  <a:schemeClr val="bg1"/>
                </a:solidFill>
                <a:latin typeface="Arial" pitchFamily="34" charset="0"/>
              </a:rPr>
              <a:t>CellSpace</a:t>
            </a:r>
            <a:r>
              <a:rPr lang="ru-RU" altLang="zh-CN" sz="5400" u="sng" smtClean="0">
                <a:solidFill>
                  <a:schemeClr val="bg1"/>
                </a:solidFill>
                <a:latin typeface="Arial" pitchFamily="34" charset="0"/>
              </a:rPr>
              <a:t/>
            </a:r>
            <a:br>
              <a:rPr lang="ru-RU" altLang="zh-CN" sz="5400" u="sng" smtClean="0">
                <a:solidFill>
                  <a:schemeClr val="bg1"/>
                </a:solidFill>
                <a:latin typeface="Arial" pitchFamily="34" charset="0"/>
              </a:rPr>
            </a:br>
            <a:endParaRPr lang="ru-RU" altLang="zh-CN" sz="5400" smtClean="0">
              <a:solidFill>
                <a:schemeClr val="bg1"/>
              </a:solidFill>
            </a:endParaRPr>
          </a:p>
        </p:txBody>
      </p:sp>
      <p:sp>
        <p:nvSpPr>
          <p:cNvPr id="3" name="Подзаголовок 2"/>
          <p:cNvSpPr>
            <a:spLocks noGrp="1"/>
          </p:cNvSpPr>
          <p:nvPr>
            <p:ph type="subTitle" idx="1"/>
          </p:nvPr>
        </p:nvSpPr>
        <p:spPr>
          <a:xfrm>
            <a:off x="8899525" y="4813300"/>
            <a:ext cx="2927350" cy="1655763"/>
          </a:xfrm>
          <a:solidFill>
            <a:schemeClr val="accent5">
              <a:lumMod val="75000"/>
            </a:schemeClr>
          </a:solidFill>
        </p:spPr>
        <p:txBody>
          <a:bodyPr>
            <a:normAutofit/>
          </a:bodyPr>
          <a:lstStyle/>
          <a:p>
            <a:pPr algn="r" eaLnBrk="1" hangingPunct="1">
              <a:lnSpc>
                <a:spcPct val="80000"/>
              </a:lnSpc>
            </a:pPr>
            <a:r>
              <a:rPr lang="ru-RU" altLang="ru-RU" sz="2000" u="sng" smtClean="0">
                <a:solidFill>
                  <a:schemeClr val="bg1"/>
                </a:solidFill>
              </a:rPr>
              <a:t>dlokhov@me.com</a:t>
            </a:r>
            <a:r>
              <a:rPr lang="en-US" altLang="ru-RU" sz="2000" smtClean="0">
                <a:solidFill>
                  <a:schemeClr val="bg1"/>
                </a:solidFill>
              </a:rPr>
              <a:t> ;</a:t>
            </a:r>
            <a:endParaRPr lang="ru-RU" altLang="ru-RU" sz="2000" smtClean="0">
              <a:solidFill>
                <a:schemeClr val="bg1"/>
              </a:solidFill>
            </a:endParaRPr>
          </a:p>
          <a:p>
            <a:pPr algn="r" eaLnBrk="1" hangingPunct="1">
              <a:lnSpc>
                <a:spcPct val="80000"/>
              </a:lnSpc>
            </a:pPr>
            <a:r>
              <a:rPr lang="en-US" altLang="ru-RU" sz="2000" smtClean="0">
                <a:solidFill>
                  <a:schemeClr val="bg1"/>
                </a:solidFill>
              </a:rPr>
              <a:t>c.ph.: +7(9145)388-444 ;</a:t>
            </a:r>
            <a:endParaRPr lang="ru-RU" altLang="ru-RU" sz="2000" smtClean="0">
              <a:solidFill>
                <a:schemeClr val="bg1"/>
              </a:solidFill>
            </a:endParaRPr>
          </a:p>
          <a:p>
            <a:pPr algn="r" eaLnBrk="1" hangingPunct="1">
              <a:lnSpc>
                <a:spcPct val="80000"/>
              </a:lnSpc>
            </a:pPr>
            <a:r>
              <a:rPr lang="en-US" altLang="ru-RU" sz="2000" smtClean="0">
                <a:solidFill>
                  <a:schemeClr val="bg1"/>
                </a:solidFill>
              </a:rPr>
              <a:t>Skype:     titoniinvest ;</a:t>
            </a:r>
            <a:endParaRPr lang="ru-RU" altLang="ru-RU" sz="2000" smtClean="0">
              <a:solidFill>
                <a:schemeClr val="bg1"/>
              </a:solidFill>
            </a:endParaRPr>
          </a:p>
          <a:p>
            <a:pPr algn="r" eaLnBrk="1" hangingPunct="1">
              <a:lnSpc>
                <a:spcPct val="80000"/>
              </a:lnSpc>
            </a:pPr>
            <a:r>
              <a:rPr lang="en-US" altLang="ru-RU" sz="2000" smtClean="0">
                <a:solidFill>
                  <a:schemeClr val="bg1"/>
                </a:solidFill>
              </a:rPr>
              <a:t>Telegram:  @DmitryL07 ;</a:t>
            </a:r>
            <a:endParaRPr lang="ru-RU" altLang="ru-RU" sz="2000" smtClean="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46263"/>
            <a:ext cx="11953875"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Заголовок 1"/>
          <p:cNvSpPr txBox="1">
            <a:spLocks/>
          </p:cNvSpPr>
          <p:nvPr/>
        </p:nvSpPr>
        <p:spPr bwMode="auto">
          <a:xfrm>
            <a:off x="3832225" y="952500"/>
            <a:ext cx="2206625" cy="438150"/>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zh-CN" sz="2400" b="1">
                <a:solidFill>
                  <a:srgbClr val="C00000"/>
                </a:solidFill>
                <a:effectLst>
                  <a:outerShdw blurRad="38100" dist="38100" dir="2700000" algn="tl">
                    <a:srgbClr val="C0C0C0"/>
                  </a:outerShdw>
                </a:effectLst>
                <a:latin typeface="Calibri Light" pitchFamily="34" charset="0"/>
              </a:rPr>
              <a:t>3D-</a:t>
            </a:r>
            <a:r>
              <a:rPr lang="zh-CN" altLang="en-US" sz="2400" b="1">
                <a:solidFill>
                  <a:srgbClr val="C00000"/>
                </a:solidFill>
                <a:effectLst>
                  <a:outerShdw blurRad="38100" dist="38100" dir="2700000" algn="tl">
                    <a:srgbClr val="C0C0C0"/>
                  </a:outerShdw>
                </a:effectLst>
                <a:latin typeface="Calibri Light" pitchFamily="34" charset="0"/>
              </a:rPr>
              <a:t>可视化</a:t>
            </a:r>
            <a:endParaRPr lang="zh-CN" altLang="ru-RU" b="1">
              <a:solidFill>
                <a:srgbClr val="C00000"/>
              </a:solidFill>
              <a:effectLst>
                <a:outerShdw blurRad="38100" dist="38100" dir="2700000" algn="tl">
                  <a:srgbClr val="C0C0C0"/>
                </a:outerShdw>
              </a:effectLst>
              <a:latin typeface="Calibri Light" pitchFamily="34" charset="0"/>
              <a:cs typeface="Arial"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287463"/>
            <a:ext cx="6330950" cy="356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11"/>
          <p:cNvSpPr txBox="1">
            <a:spLocks noChangeArrowheads="1"/>
          </p:cNvSpPr>
          <p:nvPr/>
        </p:nvSpPr>
        <p:spPr bwMode="auto">
          <a:xfrm>
            <a:off x="422275" y="5162550"/>
            <a:ext cx="62865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4163" indent="-284163"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 typeface="Wingdings" pitchFamily="2" charset="2"/>
              <a:buChar char="Ø"/>
            </a:pPr>
            <a:r>
              <a:rPr lang="zh-CN" altLang="en-US" sz="1900" b="1">
                <a:solidFill>
                  <a:srgbClr val="00608B"/>
                </a:solidFill>
                <a:latin typeface="Arial Narrow" pitchFamily="34" charset="0"/>
                <a:cs typeface="Arial" pitchFamily="34" charset="0"/>
              </a:rPr>
              <a:t>金属框架的类型</a:t>
            </a:r>
            <a:endParaRPr lang="zh-CN" altLang="ru-RU" sz="1900" b="1">
              <a:solidFill>
                <a:srgbClr val="00608B"/>
              </a:solidFill>
              <a:latin typeface="Arial Narrow" pitchFamily="34" charset="0"/>
              <a:cs typeface="Arial" pitchFamily="34" charset="0"/>
            </a:endParaRPr>
          </a:p>
          <a:p>
            <a:pPr eaLnBrk="1" hangingPunct="1">
              <a:lnSpc>
                <a:spcPct val="100000"/>
              </a:lnSpc>
              <a:spcBef>
                <a:spcPct val="0"/>
              </a:spcBef>
              <a:buFont typeface="Wingdings" pitchFamily="2" charset="2"/>
              <a:buChar char="Ø"/>
            </a:pPr>
            <a:r>
              <a:rPr lang="zh-CN" altLang="en-US" sz="1900" b="1">
                <a:solidFill>
                  <a:srgbClr val="00608B"/>
                </a:solidFill>
                <a:latin typeface="Arial Narrow" pitchFamily="34" charset="0"/>
                <a:cs typeface="Arial" pitchFamily="34" charset="0"/>
              </a:rPr>
              <a:t>薄膜隔热的屋顶</a:t>
            </a:r>
            <a:endParaRPr lang="zh-CN" altLang="ru-RU" sz="1900" b="1">
              <a:solidFill>
                <a:srgbClr val="00608B"/>
              </a:solidFill>
              <a:latin typeface="Arial Narrow" pitchFamily="34" charset="0"/>
              <a:cs typeface="Arial" pitchFamily="34" charset="0"/>
            </a:endParaRPr>
          </a:p>
          <a:p>
            <a:pPr eaLnBrk="1" hangingPunct="1">
              <a:lnSpc>
                <a:spcPct val="100000"/>
              </a:lnSpc>
              <a:spcBef>
                <a:spcPct val="0"/>
              </a:spcBef>
              <a:buFont typeface="Wingdings" pitchFamily="2" charset="2"/>
              <a:buChar char="Ø"/>
            </a:pPr>
            <a:r>
              <a:rPr lang="zh-CN" altLang="en-US" sz="1900" b="1">
                <a:solidFill>
                  <a:srgbClr val="00608B"/>
                </a:solidFill>
                <a:latin typeface="Arial Narrow" pitchFamily="34" charset="0"/>
                <a:cs typeface="Arial" pitchFamily="34" charset="0"/>
              </a:rPr>
              <a:t>屋内水电线路</a:t>
            </a:r>
            <a:endParaRPr lang="zh-CN" altLang="ru-RU" sz="1900" b="1">
              <a:solidFill>
                <a:srgbClr val="00608B"/>
              </a:solidFill>
              <a:latin typeface="Arial Narrow" pitchFamily="34" charset="0"/>
              <a:cs typeface="Arial" pitchFamily="34" charset="0"/>
            </a:endParaRPr>
          </a:p>
          <a:p>
            <a:pPr eaLnBrk="1" hangingPunct="1">
              <a:lnSpc>
                <a:spcPct val="100000"/>
              </a:lnSpc>
              <a:spcBef>
                <a:spcPct val="0"/>
              </a:spcBef>
              <a:buFont typeface="Wingdings" pitchFamily="2" charset="2"/>
              <a:buChar char="Ø"/>
            </a:pPr>
            <a:r>
              <a:rPr lang="zh-CN" altLang="en-US" sz="1900" b="1">
                <a:solidFill>
                  <a:srgbClr val="00608B"/>
                </a:solidFill>
                <a:latin typeface="Arial Narrow" pitchFamily="34" charset="0"/>
                <a:cs typeface="Arial" pitchFamily="34" charset="0"/>
              </a:rPr>
              <a:t>墙壁为三层结构板加一个核心的玄武岩矿物棉。</a:t>
            </a:r>
            <a:endParaRPr lang="ru-RU" altLang="zh-CN" sz="1900" b="1">
              <a:latin typeface="Arial Narrow" pitchFamily="34" charset="0"/>
              <a:cs typeface="Arial" pitchFamily="34" charset="0"/>
            </a:endParaRPr>
          </a:p>
        </p:txBody>
      </p:sp>
      <p:sp>
        <p:nvSpPr>
          <p:cNvPr id="17412" name="Rectangle 5"/>
          <p:cNvSpPr>
            <a:spLocks noChangeArrowheads="1"/>
          </p:cNvSpPr>
          <p:nvPr/>
        </p:nvSpPr>
        <p:spPr bwMode="auto">
          <a:xfrm>
            <a:off x="8245475" y="4848225"/>
            <a:ext cx="3194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pPr>
            <a:r>
              <a:rPr lang="zh-CN" altLang="en-US" sz="1800" b="1">
                <a:latin typeface="Arial-BoldMT"/>
                <a:ea typeface="华文细黑" pitchFamily="2" charset="-122"/>
              </a:rPr>
              <a:t>雪载：</a:t>
            </a:r>
            <a:r>
              <a:rPr lang="ru-RU" altLang="zh-CN" sz="1800" b="1">
                <a:latin typeface="Arial" pitchFamily="34" charset="0"/>
                <a:ea typeface="华文细黑" pitchFamily="2" charset="-122"/>
              </a:rPr>
              <a:t>180 </a:t>
            </a:r>
            <a:r>
              <a:rPr lang="zh-CN" altLang="en-US" sz="1800" b="1">
                <a:latin typeface="Arial-BoldMT"/>
                <a:ea typeface="华文细黑" pitchFamily="2" charset="-122"/>
              </a:rPr>
              <a:t>公斤</a:t>
            </a:r>
            <a:r>
              <a:rPr lang="ru-RU" altLang="zh-CN" sz="1800" b="1">
                <a:latin typeface="Arial-BoldMT"/>
                <a:ea typeface="华文细黑" pitchFamily="2" charset="-122"/>
              </a:rPr>
              <a:t>/</a:t>
            </a:r>
            <a:r>
              <a:rPr lang="zh-CN" altLang="en-US" sz="1800" b="1">
                <a:latin typeface="Arial-BoldMT"/>
                <a:ea typeface="华文细黑" pitchFamily="2" charset="-122"/>
              </a:rPr>
              <a:t>平方米</a:t>
            </a:r>
            <a:r>
              <a:rPr lang="ru-RU" altLang="zh-CN" sz="1800" b="1">
                <a:latin typeface="Arial" pitchFamily="34" charset="0"/>
                <a:ea typeface="华文细黑" pitchFamily="2" charset="-122"/>
              </a:rPr>
              <a:t>.</a:t>
            </a:r>
          </a:p>
          <a:p>
            <a:pPr eaLnBrk="1" hangingPunct="1">
              <a:lnSpc>
                <a:spcPct val="100000"/>
              </a:lnSpc>
              <a:spcBef>
                <a:spcPct val="0"/>
              </a:spcBef>
            </a:pPr>
            <a:r>
              <a:rPr lang="zh-CN" altLang="en-US" sz="1800" b="1">
                <a:latin typeface="Arial-BoldMT"/>
                <a:ea typeface="华文细黑" pitchFamily="2" charset="-122"/>
              </a:rPr>
              <a:t>正常风载</a:t>
            </a:r>
            <a:r>
              <a:rPr lang="ru-RU" altLang="zh-CN" sz="1800" b="1">
                <a:latin typeface="Arial" pitchFamily="34" charset="0"/>
                <a:ea typeface="华文细黑" pitchFamily="2" charset="-122"/>
              </a:rPr>
              <a:t>: 30 </a:t>
            </a:r>
            <a:r>
              <a:rPr lang="zh-CN" altLang="en-US" sz="1800" b="1">
                <a:latin typeface="Arial-BoldMT"/>
                <a:ea typeface="华文细黑" pitchFamily="2" charset="-122"/>
              </a:rPr>
              <a:t>公斤</a:t>
            </a:r>
            <a:r>
              <a:rPr lang="ru-RU" altLang="zh-CN" sz="1800" b="1">
                <a:latin typeface="Arial-BoldMT"/>
                <a:ea typeface="华文细黑" pitchFamily="2" charset="-122"/>
              </a:rPr>
              <a:t>/</a:t>
            </a:r>
            <a:r>
              <a:rPr lang="zh-CN" altLang="en-US" sz="1800" b="1">
                <a:latin typeface="Arial-BoldMT"/>
                <a:ea typeface="华文细黑" pitchFamily="2" charset="-122"/>
              </a:rPr>
              <a:t>平方米</a:t>
            </a:r>
            <a:endParaRPr lang="ru-RU" altLang="zh-CN" sz="1800" b="1">
              <a:latin typeface="Arial" pitchFamily="34" charset="0"/>
              <a:ea typeface="华文细黑" pitchFamily="2" charset="-122"/>
            </a:endParaRPr>
          </a:p>
          <a:p>
            <a:pPr eaLnBrk="1" hangingPunct="1">
              <a:lnSpc>
                <a:spcPct val="100000"/>
              </a:lnSpc>
              <a:spcBef>
                <a:spcPct val="0"/>
              </a:spcBef>
            </a:pPr>
            <a:r>
              <a:rPr lang="zh-CN" altLang="en-US" sz="1800" b="1">
                <a:latin typeface="Arial-BoldMT"/>
                <a:ea typeface="华文细黑" pitchFamily="2" charset="-122"/>
              </a:rPr>
              <a:t>抗震等级：</a:t>
            </a:r>
            <a:r>
              <a:rPr lang="en-US" altLang="zh-CN" sz="1800" b="1">
                <a:latin typeface="Arial-BoldMT"/>
                <a:ea typeface="华文细黑" pitchFamily="2" charset="-122"/>
              </a:rPr>
              <a:t>6</a:t>
            </a:r>
            <a:r>
              <a:rPr lang="zh-CN" altLang="en-US" sz="1800" b="1">
                <a:latin typeface="Arial-BoldMT"/>
                <a:ea typeface="华文细黑" pitchFamily="2" charset="-122"/>
              </a:rPr>
              <a:t>级</a:t>
            </a:r>
            <a:endParaRPr lang="zh-CN" altLang="en-US" sz="1800" b="1">
              <a:latin typeface="Arial" pitchFamily="34" charset="0"/>
              <a:ea typeface="华文细黑" pitchFamily="2" charset="-122"/>
            </a:endParaRPr>
          </a:p>
        </p:txBody>
      </p:sp>
      <p:sp>
        <p:nvSpPr>
          <p:cNvPr id="7" name="Заголовок 1"/>
          <p:cNvSpPr txBox="1">
            <a:spLocks/>
          </p:cNvSpPr>
          <p:nvPr/>
        </p:nvSpPr>
        <p:spPr bwMode="auto">
          <a:xfrm>
            <a:off x="1966913" y="457200"/>
            <a:ext cx="3748087" cy="423863"/>
          </a:xfrm>
          <a:prstGeom prst="rect">
            <a:avLst/>
          </a:prstGeom>
          <a:noFill/>
          <a:ln>
            <a:noFill/>
          </a:ln>
          <a:extLst/>
        </p:spPr>
        <p:txBody>
          <a:bodyPr lIns="287925" tIns="35991" rIns="71981" bIns="35991"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2300" b="1">
                <a:solidFill>
                  <a:srgbClr val="C00000"/>
                </a:solidFill>
                <a:effectLst>
                  <a:outerShdw blurRad="38100" dist="38100" dir="2700000" algn="tl">
                    <a:srgbClr val="C0C0C0"/>
                  </a:outerShdw>
                </a:effectLst>
                <a:latin typeface="FrutigerNext LT Medium"/>
              </a:rPr>
              <a:t>数据中心楼房建筑方案</a:t>
            </a:r>
            <a:endParaRPr lang="zh-CN" altLang="ru-RU" sz="2300" b="1">
              <a:solidFill>
                <a:srgbClr val="C00000"/>
              </a:solidFill>
              <a:effectLst>
                <a:outerShdw blurRad="38100" dist="38100" dir="2700000" algn="tl">
                  <a:srgbClr val="C0C0C0"/>
                </a:outerShdw>
              </a:effectLst>
              <a:latin typeface="FrutigerNext LT Medium"/>
            </a:endParaRPr>
          </a:p>
        </p:txBody>
      </p:sp>
      <p:pic>
        <p:nvPicPr>
          <p:cNvPr id="1741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9063" y="147638"/>
            <a:ext cx="1811337"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66325" y="319088"/>
            <a:ext cx="1443038"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Заголовок 1"/>
          <p:cNvSpPr txBox="1">
            <a:spLocks/>
          </p:cNvSpPr>
          <p:nvPr/>
        </p:nvSpPr>
        <p:spPr bwMode="auto">
          <a:xfrm>
            <a:off x="9140825" y="1266825"/>
            <a:ext cx="1136650" cy="423863"/>
          </a:xfrm>
          <a:prstGeom prst="rect">
            <a:avLst/>
          </a:prstGeom>
          <a:noFill/>
          <a:ln>
            <a:noFill/>
          </a:ln>
          <a:extLst/>
        </p:spPr>
        <p:txBody>
          <a:bodyPr lIns="287925" tIns="35991" rIns="71981" bIns="35991"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2300" b="1">
                <a:solidFill>
                  <a:srgbClr val="C00000"/>
                </a:solidFill>
                <a:effectLst>
                  <a:outerShdw blurRad="38100" dist="38100" dir="2700000" algn="tl">
                    <a:srgbClr val="C0C0C0"/>
                  </a:outerShdw>
                </a:effectLst>
                <a:latin typeface="FrutigerNext LT Medium"/>
              </a:rPr>
              <a:t>屋顶</a:t>
            </a:r>
            <a:endParaRPr lang="zh-CN" altLang="ru-RU" sz="2300" b="1">
              <a:solidFill>
                <a:srgbClr val="C00000"/>
              </a:solidFill>
              <a:effectLst>
                <a:outerShdw blurRad="38100" dist="38100" dir="2700000" algn="tl">
                  <a:srgbClr val="C0C0C0"/>
                </a:outerShdw>
              </a:effectLst>
              <a:latin typeface="FrutigerNext LT Medium"/>
            </a:endParaRPr>
          </a:p>
        </p:txBody>
      </p:sp>
      <p:pic>
        <p:nvPicPr>
          <p:cNvPr id="1741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78788" y="1997075"/>
            <a:ext cx="1335087"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56825" y="2019300"/>
            <a:ext cx="12827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Заголовок 1"/>
          <p:cNvSpPr txBox="1">
            <a:spLocks/>
          </p:cNvSpPr>
          <p:nvPr/>
        </p:nvSpPr>
        <p:spPr bwMode="auto">
          <a:xfrm>
            <a:off x="9223375" y="3390900"/>
            <a:ext cx="1077913" cy="423863"/>
          </a:xfrm>
          <a:prstGeom prst="rect">
            <a:avLst/>
          </a:prstGeom>
          <a:noFill/>
          <a:ln>
            <a:noFill/>
          </a:ln>
          <a:extLst/>
        </p:spPr>
        <p:txBody>
          <a:bodyPr lIns="287925" tIns="35991" rIns="71981" bIns="35991"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2300" b="1">
                <a:solidFill>
                  <a:srgbClr val="C00000"/>
                </a:solidFill>
                <a:effectLst>
                  <a:outerShdw blurRad="38100" dist="38100" dir="2700000" algn="tl">
                    <a:srgbClr val="C0C0C0"/>
                  </a:outerShdw>
                </a:effectLst>
                <a:latin typeface="FrutigerNext LT Medium"/>
              </a:rPr>
              <a:t>墙壁</a:t>
            </a:r>
            <a:endParaRPr lang="zh-CN" altLang="ru-RU" sz="2300" b="1">
              <a:solidFill>
                <a:srgbClr val="C00000"/>
              </a:solidFill>
              <a:effectLst>
                <a:outerShdw blurRad="38100" dist="38100" dir="2700000" algn="tl">
                  <a:srgbClr val="C0C0C0"/>
                </a:outerShdw>
              </a:effectLst>
              <a:latin typeface="FrutigerNext LT Medium"/>
            </a:endParaRPr>
          </a:p>
        </p:txBody>
      </p:sp>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bwMode="auto">
          <a:xfrm>
            <a:off x="3422650" y="712788"/>
            <a:ext cx="6659563" cy="438150"/>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2400" b="1">
                <a:solidFill>
                  <a:srgbClr val="C00000"/>
                </a:solidFill>
                <a:effectLst>
                  <a:outerShdw blurRad="38100" dist="38100" dir="2700000" algn="tl">
                    <a:srgbClr val="C0C0C0"/>
                  </a:outerShdw>
                </a:effectLst>
                <a:latin typeface="Calibri Light" pitchFamily="34" charset="0"/>
              </a:rPr>
              <a:t>数据中心</a:t>
            </a:r>
            <a:r>
              <a:rPr lang="en-US" altLang="zh-CN" sz="2400" b="1">
                <a:solidFill>
                  <a:srgbClr val="C00000"/>
                </a:solidFill>
                <a:effectLst>
                  <a:outerShdw blurRad="38100" dist="38100" dir="2700000" algn="tl">
                    <a:srgbClr val="C0C0C0"/>
                  </a:outerShdw>
                </a:effectLst>
                <a:latin typeface="Calibri Light" pitchFamily="34" charset="0"/>
              </a:rPr>
              <a:t>UPS</a:t>
            </a:r>
            <a:r>
              <a:rPr lang="zh-CN" altLang="en-US" sz="2400" b="1">
                <a:solidFill>
                  <a:srgbClr val="C00000"/>
                </a:solidFill>
                <a:effectLst>
                  <a:outerShdw blurRad="38100" dist="38100" dir="2700000" algn="tl">
                    <a:srgbClr val="C0C0C0"/>
                  </a:outerShdw>
                </a:effectLst>
                <a:latin typeface="Calibri Light" pitchFamily="34" charset="0"/>
              </a:rPr>
              <a:t>备份电源系统（</a:t>
            </a:r>
            <a:r>
              <a:rPr lang="en-US" altLang="zh-CN" sz="2400" b="1">
                <a:solidFill>
                  <a:srgbClr val="C00000"/>
                </a:solidFill>
                <a:effectLst>
                  <a:outerShdw blurRad="38100" dist="38100" dir="2700000" algn="tl">
                    <a:srgbClr val="C0C0C0"/>
                  </a:outerShdw>
                </a:effectLst>
                <a:latin typeface="Calibri Light" pitchFamily="34" charset="0"/>
              </a:rPr>
              <a:t>2N</a:t>
            </a:r>
            <a:r>
              <a:rPr lang="zh-CN" altLang="en-US" sz="2400" b="1">
                <a:solidFill>
                  <a:srgbClr val="C00000"/>
                </a:solidFill>
                <a:effectLst>
                  <a:outerShdw blurRad="38100" dist="38100" dir="2700000" algn="tl">
                    <a:srgbClr val="C0C0C0"/>
                  </a:outerShdw>
                </a:effectLst>
                <a:latin typeface="Calibri Light" pitchFamily="34" charset="0"/>
              </a:rPr>
              <a:t>备用方案）</a:t>
            </a:r>
            <a:endParaRPr lang="zh-CN" altLang="ru-RU" b="1">
              <a:solidFill>
                <a:srgbClr val="C00000"/>
              </a:solidFill>
              <a:effectLst>
                <a:outerShdw blurRad="38100" dist="38100" dir="2700000" algn="tl">
                  <a:srgbClr val="C0C0C0"/>
                </a:outerShdw>
              </a:effectLst>
              <a:latin typeface="Calibri Light" pitchFamily="34" charset="0"/>
              <a:cs typeface="Arial" pitchFamily="34" charset="0"/>
            </a:endParaRPr>
          </a:p>
        </p:txBody>
      </p:sp>
      <p:pic>
        <p:nvPicPr>
          <p:cNvPr id="18435" name="Picture 2" descr="D:\MO\高清图片\UPS产品交付\UPS图片\UPS5000关门.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138" y="2668588"/>
            <a:ext cx="1212850"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3" descr="D:\MO\高清图片\UPS产品交付\UPS图片\UPS5000-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5113" y="2574925"/>
            <a:ext cx="1620837"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7"/>
          <p:cNvSpPr>
            <a:spLocks noChangeArrowheads="1"/>
          </p:cNvSpPr>
          <p:nvPr/>
        </p:nvSpPr>
        <p:spPr bwMode="auto">
          <a:xfrm>
            <a:off x="5453063" y="2805113"/>
            <a:ext cx="6384925"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 typeface="Wingdings" pitchFamily="2" charset="2"/>
              <a:buChar char="q"/>
            </a:pPr>
            <a:r>
              <a:rPr lang="ru-RU" altLang="zh-CN" sz="1600">
                <a:solidFill>
                  <a:srgbClr val="000000"/>
                </a:solidFill>
                <a:latin typeface="Arial" pitchFamily="34" charset="0"/>
                <a:ea typeface="华文细黑" pitchFamily="2" charset="-122"/>
              </a:rPr>
              <a:t> </a:t>
            </a:r>
            <a:r>
              <a:rPr lang="zh-CN" altLang="en-US" sz="1600" b="1">
                <a:solidFill>
                  <a:srgbClr val="0070C0"/>
                </a:solidFill>
                <a:latin typeface="Arial" pitchFamily="34" charset="0"/>
                <a:ea typeface="华文细黑" pitchFamily="2" charset="-122"/>
              </a:rPr>
              <a:t>备用连接平行的模块</a:t>
            </a:r>
            <a:endParaRPr lang="zh-CN" altLang="ru-RU" sz="1600" b="1">
              <a:solidFill>
                <a:srgbClr val="0070C0"/>
              </a:solidFill>
              <a:latin typeface="Arial" pitchFamily="34" charset="0"/>
              <a:ea typeface="华文细黑" pitchFamily="2" charset="-122"/>
            </a:endParaRPr>
          </a:p>
          <a:p>
            <a:pPr eaLnBrk="1" hangingPunct="1">
              <a:lnSpc>
                <a:spcPct val="100000"/>
              </a:lnSpc>
              <a:spcBef>
                <a:spcPct val="0"/>
              </a:spcBef>
              <a:buFont typeface="Wingdings" pitchFamily="2" charset="2"/>
              <a:buChar char="q"/>
            </a:pPr>
            <a:r>
              <a:rPr lang="ru-RU" altLang="zh-CN" sz="1600" b="1">
                <a:solidFill>
                  <a:srgbClr val="0070C0"/>
                </a:solidFill>
                <a:latin typeface="Arial" pitchFamily="34" charset="0"/>
                <a:ea typeface="华文细黑" pitchFamily="2" charset="-122"/>
              </a:rPr>
              <a:t> </a:t>
            </a:r>
            <a:r>
              <a:rPr lang="zh-CN" altLang="en-US" sz="1600" b="1">
                <a:solidFill>
                  <a:srgbClr val="0070C0"/>
                </a:solidFill>
                <a:latin typeface="Arial" pitchFamily="34" charset="0"/>
                <a:ea typeface="华文细黑" pitchFamily="2" charset="-122"/>
              </a:rPr>
              <a:t>扩展的可能性和更换不关机（热交换）</a:t>
            </a:r>
            <a:endParaRPr lang="ru-RU" altLang="zh-CN" sz="1600" b="1">
              <a:solidFill>
                <a:srgbClr val="0070C0"/>
              </a:solidFill>
              <a:latin typeface="Arial" pitchFamily="34" charset="0"/>
              <a:ea typeface="华文细黑" pitchFamily="2" charset="-122"/>
            </a:endParaRPr>
          </a:p>
          <a:p>
            <a:pPr eaLnBrk="1" hangingPunct="1">
              <a:spcBef>
                <a:spcPct val="0"/>
              </a:spcBef>
              <a:buFont typeface="Wingdings" pitchFamily="2" charset="2"/>
              <a:buChar char="q"/>
            </a:pPr>
            <a:r>
              <a:rPr lang="ru-RU" altLang="zh-CN" sz="1600" b="1">
                <a:solidFill>
                  <a:srgbClr val="0070C0"/>
                </a:solidFill>
                <a:latin typeface="Arial" pitchFamily="34" charset="0"/>
                <a:ea typeface="华文细黑" pitchFamily="2" charset="-122"/>
              </a:rPr>
              <a:t> </a:t>
            </a:r>
            <a:r>
              <a:rPr lang="zh-CN" altLang="en-US" sz="1600" b="1">
                <a:solidFill>
                  <a:srgbClr val="0070C0"/>
                </a:solidFill>
                <a:latin typeface="Arial" pitchFamily="34" charset="0"/>
                <a:ea typeface="华文细黑" pitchFamily="2" charset="-122"/>
              </a:rPr>
              <a:t>高效的双重转换达到</a:t>
            </a:r>
            <a:r>
              <a:rPr lang="en-US" altLang="zh-CN" sz="1600" b="1">
                <a:solidFill>
                  <a:srgbClr val="0070C0"/>
                </a:solidFill>
                <a:latin typeface="Arial" pitchFamily="34" charset="0"/>
                <a:ea typeface="华文细黑" pitchFamily="2" charset="-122"/>
              </a:rPr>
              <a:t>96%</a:t>
            </a:r>
            <a:r>
              <a:rPr lang="zh-CN" altLang="en-US" sz="1600" b="1">
                <a:solidFill>
                  <a:srgbClr val="0070C0"/>
                </a:solidFill>
                <a:latin typeface="Arial" pitchFamily="34" charset="0"/>
                <a:ea typeface="华文细黑" pitchFamily="2" charset="-122"/>
              </a:rPr>
              <a:t>的在线模式</a:t>
            </a:r>
            <a:r>
              <a:rPr lang="zh-CN" altLang="en-US" sz="1800" b="1">
                <a:solidFill>
                  <a:srgbClr val="0070C0"/>
                </a:solidFill>
                <a:latin typeface="Arial" pitchFamily="34" charset="0"/>
              </a:rPr>
              <a:t>   </a:t>
            </a:r>
            <a:endParaRPr lang="ru-RU" altLang="zh-CN" sz="1600" b="1">
              <a:solidFill>
                <a:srgbClr val="0070C0"/>
              </a:solidFill>
              <a:latin typeface="Arial" pitchFamily="34" charset="0"/>
              <a:ea typeface="华文细黑" pitchFamily="2" charset="-122"/>
            </a:endParaRPr>
          </a:p>
          <a:p>
            <a:pPr eaLnBrk="1" hangingPunct="1">
              <a:lnSpc>
                <a:spcPct val="100000"/>
              </a:lnSpc>
              <a:spcBef>
                <a:spcPct val="0"/>
              </a:spcBef>
              <a:buFont typeface="Wingdings" pitchFamily="2" charset="2"/>
              <a:buChar char="q"/>
            </a:pPr>
            <a:r>
              <a:rPr lang="ru-RU" altLang="zh-CN" sz="1600" b="1">
                <a:solidFill>
                  <a:srgbClr val="0070C0"/>
                </a:solidFill>
                <a:latin typeface="Arial" pitchFamily="34" charset="0"/>
                <a:ea typeface="华文细黑" pitchFamily="2" charset="-122"/>
              </a:rPr>
              <a:t> </a:t>
            </a:r>
            <a:r>
              <a:rPr lang="zh-CN" altLang="en-US" sz="1600" b="1">
                <a:solidFill>
                  <a:srgbClr val="0070C0"/>
                </a:solidFill>
                <a:latin typeface="Arial" pitchFamily="34" charset="0"/>
                <a:ea typeface="华文细黑" pitchFamily="2" charset="-122"/>
              </a:rPr>
              <a:t>通过</a:t>
            </a:r>
            <a:r>
              <a:rPr lang="de-DE" altLang="zh-CN" sz="1600" b="1">
                <a:solidFill>
                  <a:srgbClr val="0070C0"/>
                </a:solidFill>
                <a:latin typeface="Arial" pitchFamily="34" charset="0"/>
                <a:ea typeface="华文细黑" pitchFamily="2" charset="-122"/>
              </a:rPr>
              <a:t>SNMP </a:t>
            </a:r>
            <a:r>
              <a:rPr lang="zh-CN" altLang="de-DE" sz="1600" b="1">
                <a:solidFill>
                  <a:srgbClr val="0070C0"/>
                </a:solidFill>
                <a:latin typeface="Arial" pitchFamily="34" charset="0"/>
                <a:ea typeface="华文细黑" pitchFamily="2" charset="-122"/>
              </a:rPr>
              <a:t>和</a:t>
            </a:r>
            <a:r>
              <a:rPr lang="en-US" altLang="zh-CN" sz="1600" b="1">
                <a:solidFill>
                  <a:srgbClr val="0070C0"/>
                </a:solidFill>
                <a:latin typeface="Arial" pitchFamily="34" charset="0"/>
                <a:ea typeface="华文细黑" pitchFamily="2" charset="-122"/>
              </a:rPr>
              <a:t>Bus</a:t>
            </a:r>
            <a:r>
              <a:rPr lang="zh-CN" altLang="ru-RU" sz="1800" b="1">
                <a:solidFill>
                  <a:srgbClr val="0070C0"/>
                </a:solidFill>
                <a:latin typeface="Arial" pitchFamily="34" charset="0"/>
              </a:rPr>
              <a:t>监测</a:t>
            </a:r>
            <a:endParaRPr lang="ru-RU" altLang="zh-CN" sz="1600" b="1">
              <a:solidFill>
                <a:srgbClr val="0070C0"/>
              </a:solidFill>
              <a:latin typeface="Arial" pitchFamily="34" charset="0"/>
              <a:ea typeface="华文细黑" pitchFamily="2" charset="-122"/>
            </a:endParaRPr>
          </a:p>
          <a:p>
            <a:pPr eaLnBrk="1" hangingPunct="1">
              <a:lnSpc>
                <a:spcPct val="100000"/>
              </a:lnSpc>
              <a:spcBef>
                <a:spcPct val="0"/>
              </a:spcBef>
              <a:buFont typeface="Wingdings" pitchFamily="2" charset="2"/>
              <a:buChar char="q"/>
            </a:pPr>
            <a:r>
              <a:rPr lang="ru-RU" altLang="zh-CN" sz="1600" b="1">
                <a:solidFill>
                  <a:srgbClr val="0070C0"/>
                </a:solidFill>
                <a:latin typeface="Arial" pitchFamily="34" charset="0"/>
                <a:ea typeface="华文细黑" pitchFamily="2" charset="-122"/>
              </a:rPr>
              <a:t> </a:t>
            </a:r>
            <a:r>
              <a:rPr lang="zh-CN" altLang="en-US" sz="1600" b="1">
                <a:solidFill>
                  <a:srgbClr val="0070C0"/>
                </a:solidFill>
                <a:latin typeface="Arial" pitchFamily="34" charset="0"/>
                <a:ea typeface="华文细黑" pitchFamily="2" charset="-122"/>
              </a:rPr>
              <a:t>使用标准的电池，以便增加自动运行时间</a:t>
            </a:r>
            <a:endParaRPr lang="en-US" altLang="zh-CN" sz="1600" b="1">
              <a:solidFill>
                <a:srgbClr val="0070C0"/>
              </a:solidFill>
              <a:latin typeface="Arial" pitchFamily="34" charset="0"/>
              <a:ea typeface="华文细黑" pitchFamily="2" charset="-122"/>
            </a:endParaRPr>
          </a:p>
          <a:p>
            <a:pPr eaLnBrk="1" hangingPunct="1">
              <a:lnSpc>
                <a:spcPct val="100000"/>
              </a:lnSpc>
              <a:spcBef>
                <a:spcPct val="0"/>
              </a:spcBef>
              <a:buFont typeface="Wingdings" pitchFamily="2" charset="2"/>
              <a:buChar char="q"/>
            </a:pPr>
            <a:r>
              <a:rPr lang="ru-RU" altLang="zh-CN" sz="1600" b="1">
                <a:solidFill>
                  <a:srgbClr val="0070C0"/>
                </a:solidFill>
                <a:latin typeface="Arial" pitchFamily="34" charset="0"/>
                <a:ea typeface="华文细黑" pitchFamily="2" charset="-122"/>
              </a:rPr>
              <a:t> </a:t>
            </a:r>
            <a:r>
              <a:rPr lang="zh-CN" altLang="en-US" sz="1600" b="1">
                <a:solidFill>
                  <a:srgbClr val="0070C0"/>
                </a:solidFill>
                <a:latin typeface="Arial" pitchFamily="34" charset="0"/>
                <a:ea typeface="华文细黑" pitchFamily="2" charset="-122"/>
              </a:rPr>
              <a:t>备用关键组成部分</a:t>
            </a:r>
            <a:endParaRPr lang="zh-CN" altLang="ru-RU" sz="1600" b="1">
              <a:solidFill>
                <a:srgbClr val="0070C0"/>
              </a:solidFill>
              <a:latin typeface="Arial" pitchFamily="34" charset="0"/>
              <a:ea typeface="华文细黑" pitchFamily="2" charset="-122"/>
            </a:endParaRPr>
          </a:p>
          <a:p>
            <a:pPr eaLnBrk="1" hangingPunct="1">
              <a:lnSpc>
                <a:spcPct val="100000"/>
              </a:lnSpc>
              <a:spcBef>
                <a:spcPct val="0"/>
              </a:spcBef>
              <a:buFont typeface="Wingdings" pitchFamily="2" charset="2"/>
              <a:buChar char="q"/>
            </a:pPr>
            <a:r>
              <a:rPr lang="ru-RU" altLang="zh-CN" sz="1600" b="1">
                <a:solidFill>
                  <a:srgbClr val="0070C0"/>
                </a:solidFill>
                <a:latin typeface="Arial" pitchFamily="34" charset="0"/>
                <a:ea typeface="华文细黑" pitchFamily="2" charset="-122"/>
              </a:rPr>
              <a:t> </a:t>
            </a:r>
            <a:r>
              <a:rPr lang="zh-CN" altLang="en-US" sz="1600" b="1">
                <a:solidFill>
                  <a:srgbClr val="0070C0"/>
                </a:solidFill>
                <a:latin typeface="Arial" pitchFamily="34" charset="0"/>
                <a:ea typeface="华文细黑" pitchFamily="2" charset="-122"/>
              </a:rPr>
              <a:t>一个</a:t>
            </a:r>
            <a:r>
              <a:rPr lang="en-US" altLang="zh-CN" sz="1600" b="1">
                <a:solidFill>
                  <a:srgbClr val="0070C0"/>
                </a:solidFill>
                <a:latin typeface="Arial" pitchFamily="34" charset="0"/>
                <a:ea typeface="华文细黑" pitchFamily="2" charset="-122"/>
              </a:rPr>
              <a:t>UPS</a:t>
            </a:r>
            <a:r>
              <a:rPr lang="zh-CN" altLang="en-US" sz="1600" b="1">
                <a:solidFill>
                  <a:srgbClr val="0070C0"/>
                </a:solidFill>
                <a:latin typeface="Arial" pitchFamily="34" charset="0"/>
                <a:ea typeface="华文细黑" pitchFamily="2" charset="-122"/>
              </a:rPr>
              <a:t>的最大功率</a:t>
            </a:r>
            <a:r>
              <a:rPr lang="ru-RU" altLang="zh-CN" sz="1800" b="1">
                <a:solidFill>
                  <a:srgbClr val="0070C0"/>
                </a:solidFill>
                <a:latin typeface="Arial" pitchFamily="34" charset="0"/>
              </a:rPr>
              <a:t>800</a:t>
            </a:r>
            <a:r>
              <a:rPr lang="zh-CN" altLang="en-US" sz="1800" b="1">
                <a:solidFill>
                  <a:srgbClr val="0070C0"/>
                </a:solidFill>
                <a:latin typeface="Arial" pitchFamily="34" charset="0"/>
              </a:rPr>
              <a:t>千瓦</a:t>
            </a:r>
            <a:endParaRPr lang="ru-RU" altLang="zh-CN" sz="1600" b="1">
              <a:solidFill>
                <a:srgbClr val="0070C0"/>
              </a:solidFill>
              <a:latin typeface="Arial" pitchFamily="34" charset="0"/>
              <a:ea typeface="华文细黑" pitchFamily="2" charset="-122"/>
            </a:endParaRPr>
          </a:p>
          <a:p>
            <a:pPr eaLnBrk="1" hangingPunct="1">
              <a:lnSpc>
                <a:spcPct val="100000"/>
              </a:lnSpc>
              <a:spcBef>
                <a:spcPct val="0"/>
              </a:spcBef>
              <a:buFont typeface="Wingdings" pitchFamily="2" charset="2"/>
              <a:buChar char="q"/>
            </a:pPr>
            <a:r>
              <a:rPr lang="ru-RU" altLang="zh-CN" sz="1600" b="1">
                <a:solidFill>
                  <a:srgbClr val="0070C0"/>
                </a:solidFill>
                <a:latin typeface="Arial" pitchFamily="34" charset="0"/>
                <a:ea typeface="华文细黑" pitchFamily="2" charset="-122"/>
              </a:rPr>
              <a:t> </a:t>
            </a:r>
            <a:r>
              <a:rPr lang="en-US" altLang="zh-CN" sz="1600" b="1">
                <a:solidFill>
                  <a:srgbClr val="0070C0"/>
                </a:solidFill>
                <a:latin typeface="Arial" pitchFamily="34" charset="0"/>
                <a:ea typeface="华文细黑" pitchFamily="2" charset="-122"/>
              </a:rPr>
              <a:t>4</a:t>
            </a:r>
            <a:r>
              <a:rPr lang="zh-CN" altLang="en-US" sz="1600" b="1">
                <a:solidFill>
                  <a:srgbClr val="0070C0"/>
                </a:solidFill>
                <a:latin typeface="Arial" pitchFamily="34" charset="0"/>
                <a:ea typeface="华文细黑" pitchFamily="2" charset="-122"/>
              </a:rPr>
              <a:t>个</a:t>
            </a:r>
            <a:r>
              <a:rPr lang="en-US" altLang="zh-CN" sz="1600" b="1">
                <a:solidFill>
                  <a:srgbClr val="0070C0"/>
                </a:solidFill>
                <a:latin typeface="Arial" pitchFamily="34" charset="0"/>
                <a:ea typeface="华文细黑" pitchFamily="2" charset="-122"/>
              </a:rPr>
              <a:t>UPS</a:t>
            </a:r>
            <a:r>
              <a:rPr lang="zh-CN" altLang="en-US" sz="1600" b="1">
                <a:solidFill>
                  <a:srgbClr val="0070C0"/>
                </a:solidFill>
                <a:latin typeface="Arial" pitchFamily="34" charset="0"/>
                <a:ea typeface="华文细黑" pitchFamily="2" charset="-122"/>
              </a:rPr>
              <a:t>平行运行</a:t>
            </a:r>
            <a:endParaRPr lang="zh-CN" altLang="ru-RU" sz="1600" b="1">
              <a:solidFill>
                <a:srgbClr val="0070C0"/>
              </a:solidFill>
              <a:latin typeface="Arial" pitchFamily="34" charset="0"/>
              <a:ea typeface="华文细黑" pitchFamily="2" charset="-122"/>
            </a:endParaRPr>
          </a:p>
          <a:p>
            <a:pPr eaLnBrk="1" hangingPunct="1">
              <a:lnSpc>
                <a:spcPct val="100000"/>
              </a:lnSpc>
              <a:spcBef>
                <a:spcPct val="0"/>
              </a:spcBef>
              <a:buFont typeface="Wingdings" pitchFamily="2" charset="2"/>
              <a:buChar char="q"/>
            </a:pPr>
            <a:r>
              <a:rPr lang="en-US" altLang="zh-CN" sz="1600" b="1">
                <a:solidFill>
                  <a:srgbClr val="0070C0"/>
                </a:solidFill>
                <a:latin typeface="Arial" pitchFamily="34" charset="0"/>
                <a:ea typeface="华文细黑" pitchFamily="2" charset="-122"/>
                <a:cs typeface="Arial" pitchFamily="34" charset="0"/>
              </a:rPr>
              <a:t> </a:t>
            </a:r>
            <a:r>
              <a:rPr lang="zh-CN" altLang="en-US" sz="1600" b="1">
                <a:solidFill>
                  <a:srgbClr val="0070C0"/>
                </a:solidFill>
                <a:latin typeface="Arial" pitchFamily="34" charset="0"/>
                <a:ea typeface="华文细黑" pitchFamily="2" charset="-122"/>
                <a:cs typeface="Arial" pitchFamily="34" charset="0"/>
              </a:rPr>
              <a:t>采用</a:t>
            </a:r>
            <a:r>
              <a:rPr lang="en-US" altLang="zh-CN" sz="1600" b="1">
                <a:solidFill>
                  <a:srgbClr val="0070C0"/>
                </a:solidFill>
                <a:latin typeface="Arial" pitchFamily="34" charset="0"/>
                <a:ea typeface="华文细黑" pitchFamily="2" charset="-122"/>
                <a:cs typeface="Arial" pitchFamily="34" charset="0"/>
              </a:rPr>
              <a:t>SBM</a:t>
            </a:r>
            <a:r>
              <a:rPr lang="ru-RU" altLang="zh-CN" sz="1600" b="1">
                <a:solidFill>
                  <a:srgbClr val="0070C0"/>
                </a:solidFill>
                <a:latin typeface="Arial" pitchFamily="34" charset="0"/>
                <a:ea typeface="华文细黑" pitchFamily="2" charset="-122"/>
                <a:cs typeface="Arial" pitchFamily="34" charset="0"/>
              </a:rPr>
              <a:t> (</a:t>
            </a:r>
            <a:r>
              <a:rPr lang="en-US" altLang="zh-CN" sz="1600" b="1">
                <a:solidFill>
                  <a:srgbClr val="0070C0"/>
                </a:solidFill>
                <a:latin typeface="Arial" pitchFamily="34" charset="0"/>
                <a:ea typeface="华文细黑" pitchFamily="2" charset="-122"/>
                <a:cs typeface="Arial" pitchFamily="34" charset="0"/>
              </a:rPr>
              <a:t>Superior Battery Management</a:t>
            </a:r>
            <a:r>
              <a:rPr lang="ru-RU" altLang="zh-CN" sz="1600" b="1">
                <a:solidFill>
                  <a:srgbClr val="0070C0"/>
                </a:solidFill>
                <a:latin typeface="Arial" pitchFamily="34" charset="0"/>
                <a:ea typeface="华文细黑" pitchFamily="2" charset="-122"/>
                <a:cs typeface="Arial" pitchFamily="34" charset="0"/>
              </a:rPr>
              <a:t>  —  </a:t>
            </a:r>
            <a:r>
              <a:rPr lang="zh-CN" altLang="en-US" sz="1600" b="1">
                <a:solidFill>
                  <a:srgbClr val="0070C0"/>
                </a:solidFill>
                <a:latin typeface="Arial" pitchFamily="34" charset="0"/>
                <a:ea typeface="华文细黑" pitchFamily="2" charset="-122"/>
                <a:cs typeface="Arial" pitchFamily="34" charset="0"/>
              </a:rPr>
              <a:t>高级电池管理的智能电池管理</a:t>
            </a:r>
            <a:r>
              <a:rPr lang="ru-RU" altLang="zh-CN" sz="1600" b="1">
                <a:solidFill>
                  <a:srgbClr val="0070C0"/>
                </a:solidFill>
                <a:latin typeface="Arial" pitchFamily="34" charset="0"/>
                <a:ea typeface="华文细黑" pitchFamily="2" charset="-122"/>
                <a:cs typeface="Arial" pitchFamily="34" charset="0"/>
              </a:rPr>
              <a:t>)</a:t>
            </a:r>
            <a:r>
              <a:rPr lang="zh-CN" altLang="en-US" sz="1600" b="1">
                <a:solidFill>
                  <a:srgbClr val="0070C0"/>
                </a:solidFill>
                <a:latin typeface="Arial" pitchFamily="34" charset="0"/>
                <a:ea typeface="华文细黑" pitchFamily="2" charset="-122"/>
                <a:cs typeface="Arial" pitchFamily="34" charset="0"/>
              </a:rPr>
              <a:t> 技术提高电池寿命病降低运行费用</a:t>
            </a:r>
            <a:r>
              <a:rPr lang="ru-RU" altLang="zh-CN" sz="1600" b="1">
                <a:solidFill>
                  <a:srgbClr val="0070C0"/>
                </a:solidFill>
                <a:latin typeface="Arial" pitchFamily="34" charset="0"/>
                <a:ea typeface="华文细黑" pitchFamily="2" charset="-122"/>
                <a:cs typeface="Arial" pitchFamily="34" charset="0"/>
              </a:rPr>
              <a:t> </a:t>
            </a:r>
            <a:endParaRPr lang="ru-RU" altLang="zh-CN" sz="1600" b="1">
              <a:solidFill>
                <a:srgbClr val="0070C0"/>
              </a:solidFill>
              <a:latin typeface="Arial" pitchFamily="34" charset="0"/>
              <a:ea typeface="华文细黑" pitchFamily="2" charset="-122"/>
            </a:endParaRPr>
          </a:p>
        </p:txBody>
      </p:sp>
      <p:sp>
        <p:nvSpPr>
          <p:cNvPr id="18438" name="Rectangle 8"/>
          <p:cNvSpPr>
            <a:spLocks noChangeArrowheads="1"/>
          </p:cNvSpPr>
          <p:nvPr/>
        </p:nvSpPr>
        <p:spPr bwMode="auto">
          <a:xfrm>
            <a:off x="3135313" y="6080125"/>
            <a:ext cx="52752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2000" b="1" i="1">
                <a:solidFill>
                  <a:srgbClr val="7030A0"/>
                </a:solidFill>
                <a:latin typeface="Arial" pitchFamily="34" charset="0"/>
                <a:ea typeface="华文细黑" pitchFamily="2" charset="-122"/>
              </a:rPr>
              <a:t>使用建筑物的电源：可以垂直和水平</a:t>
            </a:r>
            <a:endParaRPr lang="zh-CN" altLang="ru-RU" sz="2000" b="1" i="1">
              <a:solidFill>
                <a:srgbClr val="7030A0"/>
              </a:solidFill>
              <a:latin typeface="Arial" pitchFamily="34" charset="0"/>
              <a:ea typeface="华文细黑" pitchFamily="2" charset="-122"/>
            </a:endParaRPr>
          </a:p>
        </p:txBody>
      </p:sp>
      <p:sp>
        <p:nvSpPr>
          <p:cNvPr id="18439" name="Title 1"/>
          <p:cNvSpPr txBox="1">
            <a:spLocks/>
          </p:cNvSpPr>
          <p:nvPr/>
        </p:nvSpPr>
        <p:spPr bwMode="auto">
          <a:xfrm>
            <a:off x="1196975" y="1679575"/>
            <a:ext cx="300355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1800" b="1">
                <a:solidFill>
                  <a:srgbClr val="0070C0"/>
                </a:solidFill>
                <a:latin typeface="Arial" pitchFamily="34" charset="0"/>
                <a:ea typeface="SimHei" pitchFamily="49" charset="-122"/>
                <a:cs typeface="Arial" pitchFamily="34" charset="0"/>
              </a:rPr>
              <a:t>模块化</a:t>
            </a:r>
            <a:r>
              <a:rPr lang="en-US" altLang="zh-CN" sz="1800" b="1">
                <a:solidFill>
                  <a:srgbClr val="0070C0"/>
                </a:solidFill>
                <a:latin typeface="Arial" pitchFamily="34" charset="0"/>
                <a:ea typeface="SimHei" pitchFamily="49" charset="-122"/>
                <a:cs typeface="Arial" pitchFamily="34" charset="0"/>
              </a:rPr>
              <a:t>USP: UPS5000-E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2"/>
          <p:cNvSpPr txBox="1">
            <a:spLocks/>
          </p:cNvSpPr>
          <p:nvPr/>
        </p:nvSpPr>
        <p:spPr>
          <a:xfrm>
            <a:off x="4367213" y="488950"/>
            <a:ext cx="4775200" cy="438150"/>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zh-CN" sz="2400" b="1">
                <a:solidFill>
                  <a:srgbClr val="C00000"/>
                </a:solidFill>
                <a:effectLst>
                  <a:outerShdw blurRad="38100" dist="38100" dir="2700000" algn="tl">
                    <a:srgbClr val="C0C0C0"/>
                  </a:outerShdw>
                </a:effectLst>
                <a:latin typeface="FrutigerNext LT Medium"/>
              </a:rPr>
              <a:t>iBattery — </a:t>
            </a:r>
            <a:r>
              <a:rPr lang="zh-CN" altLang="en-US" sz="2400" b="1">
                <a:solidFill>
                  <a:srgbClr val="C00000"/>
                </a:solidFill>
                <a:effectLst>
                  <a:outerShdw blurRad="38100" dist="38100" dir="2700000" algn="tl">
                    <a:srgbClr val="C0C0C0"/>
                  </a:outerShdw>
                </a:effectLst>
                <a:latin typeface="FrutigerNext LT Medium"/>
              </a:rPr>
              <a:t>智能电池的检测</a:t>
            </a:r>
          </a:p>
        </p:txBody>
      </p:sp>
      <p:pic>
        <p:nvPicPr>
          <p:cNvPr id="19459" name="图片 3" descr="捕获.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9450" y="1239838"/>
            <a:ext cx="6251575" cy="464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4"/>
          <p:cNvSpPr/>
          <p:nvPr/>
        </p:nvSpPr>
        <p:spPr bwMode="auto">
          <a:xfrm>
            <a:off x="2138363" y="6072188"/>
            <a:ext cx="6481762" cy="509587"/>
          </a:xfrm>
          <a:prstGeom prst="rect">
            <a:avLst/>
          </a:prstGeom>
          <a:solidFill>
            <a:srgbClr val="990000"/>
          </a:solidFill>
          <a:ln w="9525">
            <a:noFill/>
          </a:ln>
          <a:effectLst/>
          <a:extLst/>
        </p:spPr>
        <p:txBody>
          <a:bodyPr anchor="ctr"/>
          <a:lstStyle/>
          <a:p>
            <a:pPr algn="ctr" fontAlgn="auto">
              <a:spcBef>
                <a:spcPts val="0"/>
              </a:spcBef>
              <a:spcAft>
                <a:spcPts val="0"/>
              </a:spcAft>
              <a:defRPr/>
            </a:pPr>
            <a:r>
              <a:rPr lang="en-US" altLang="zh-CN" sz="2000" b="1" kern="0" dirty="0">
                <a:solidFill>
                  <a:schemeClr val="bg1"/>
                </a:solidFill>
                <a:latin typeface="+mn-lt"/>
                <a:ea typeface="+mn-ea"/>
                <a:cs typeface="Arial" panose="020B0604020202020204" pitchFamily="34" charset="0"/>
              </a:rPr>
              <a:t>Achieve wireless communication and reduce OPEX.</a:t>
            </a:r>
          </a:p>
        </p:txBody>
      </p:sp>
      <p:sp>
        <p:nvSpPr>
          <p:cNvPr id="5" name="标题 2"/>
          <p:cNvSpPr txBox="1">
            <a:spLocks/>
          </p:cNvSpPr>
          <p:nvPr/>
        </p:nvSpPr>
        <p:spPr>
          <a:xfrm>
            <a:off x="8701088" y="1671638"/>
            <a:ext cx="1901825" cy="441325"/>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2400" b="1">
                <a:solidFill>
                  <a:srgbClr val="002060"/>
                </a:solidFill>
                <a:effectLst>
                  <a:outerShdw blurRad="38100" dist="38100" dir="2700000" algn="tl">
                    <a:srgbClr val="C0C0C0"/>
                  </a:outerShdw>
                </a:effectLst>
                <a:latin typeface="FrutigerNext LT Medium"/>
              </a:rPr>
              <a:t>无线技术</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3" descr="p_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5" y="1203325"/>
            <a:ext cx="4824413"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6" descr="Панели переключения нагрузки серии TI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1063" y="4116388"/>
            <a:ext cx="1277937"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8" descr="Схема работы панели TI, ST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0738" y="4265613"/>
            <a:ext cx="2525712"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11"/>
          <p:cNvSpPr txBox="1">
            <a:spLocks noChangeArrowheads="1"/>
          </p:cNvSpPr>
          <p:nvPr/>
        </p:nvSpPr>
        <p:spPr bwMode="auto">
          <a:xfrm>
            <a:off x="965200" y="4614863"/>
            <a:ext cx="32131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 typeface="Wingdings" pitchFamily="2" charset="2"/>
              <a:buChar char="q"/>
            </a:pPr>
            <a:r>
              <a:rPr lang="zh-CN" altLang="en-US" sz="1800" b="1">
                <a:latin typeface="Arial Narrow" pitchFamily="34" charset="0"/>
                <a:ea typeface="华文细黑" pitchFamily="2" charset="-122"/>
                <a:cs typeface="Arial" pitchFamily="34" charset="0"/>
              </a:rPr>
              <a:t>容错（耐故障性）</a:t>
            </a:r>
            <a:endParaRPr lang="zh-CN" altLang="ru-RU" sz="1800" b="1">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q"/>
            </a:pPr>
            <a:r>
              <a:rPr lang="zh-CN" altLang="en-US" sz="1800" b="1">
                <a:latin typeface="Arial Narrow" pitchFamily="34" charset="0"/>
                <a:ea typeface="华文细黑" pitchFamily="2" charset="-122"/>
                <a:cs typeface="Arial" pitchFamily="34" charset="0"/>
              </a:rPr>
              <a:t>可扩展性</a:t>
            </a:r>
            <a:endParaRPr lang="zh-CN" altLang="ru-RU" sz="1800" b="1">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q"/>
            </a:pPr>
            <a:r>
              <a:rPr lang="zh-CN" altLang="en-US" sz="1800" b="1">
                <a:latin typeface="Arial Narrow" pitchFamily="34" charset="0"/>
                <a:ea typeface="华文细黑" pitchFamily="2" charset="-122"/>
                <a:cs typeface="Arial" pitchFamily="34" charset="0"/>
              </a:rPr>
              <a:t>高度准备性（高度备机）</a:t>
            </a:r>
            <a:endParaRPr lang="zh-CN" altLang="ru-RU" sz="1800" b="1">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q"/>
            </a:pPr>
            <a:r>
              <a:rPr lang="zh-CN" altLang="en-US" sz="1800" b="1">
                <a:latin typeface="Arial Narrow" pitchFamily="34" charset="0"/>
                <a:ea typeface="华文细黑" pitchFamily="2" charset="-122"/>
                <a:cs typeface="Arial" pitchFamily="34" charset="0"/>
              </a:rPr>
              <a:t>自动接入调配劝系统</a:t>
            </a:r>
            <a:endParaRPr lang="zh-CN" altLang="ru-RU" sz="1800" b="1">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q"/>
            </a:pPr>
            <a:r>
              <a:rPr lang="zh-CN" altLang="en-US" sz="1800" b="1">
                <a:latin typeface="Arial Narrow" pitchFamily="34" charset="0"/>
                <a:ea typeface="华文细黑" pitchFamily="2" charset="-122"/>
                <a:cs typeface="Arial" pitchFamily="34" charset="0"/>
              </a:rPr>
              <a:t>低耗</a:t>
            </a:r>
            <a:endParaRPr lang="ru-RU" altLang="zh-CN" sz="1800" b="1">
              <a:solidFill>
                <a:srgbClr val="00608B"/>
              </a:solidFill>
              <a:latin typeface="Arial Narrow" pitchFamily="34" charset="0"/>
              <a:ea typeface="华文细黑" pitchFamily="2" charset="-122"/>
              <a:cs typeface="Arial" pitchFamily="34" charset="0"/>
            </a:endParaRPr>
          </a:p>
        </p:txBody>
      </p:sp>
      <p:sp>
        <p:nvSpPr>
          <p:cNvPr id="6" name="Заголовок 1"/>
          <p:cNvSpPr txBox="1">
            <a:spLocks/>
          </p:cNvSpPr>
          <p:nvPr/>
        </p:nvSpPr>
        <p:spPr bwMode="auto">
          <a:xfrm>
            <a:off x="3001963" y="3827463"/>
            <a:ext cx="10115550" cy="350837"/>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spcBef>
                <a:spcPct val="0"/>
              </a:spcBef>
              <a:buFontTx/>
              <a:buNone/>
            </a:pPr>
            <a:r>
              <a:rPr lang="zh-CN" altLang="en-US" sz="2000" b="1" i="1">
                <a:effectLst>
                  <a:outerShdw blurRad="38100" dist="38100" dir="2700000" algn="tl">
                    <a:srgbClr val="C0C0C0"/>
                  </a:outerShdw>
                </a:effectLst>
                <a:latin typeface="Calibri Light" pitchFamily="34" charset="0"/>
              </a:rPr>
              <a:t>主要特性</a:t>
            </a:r>
            <a:r>
              <a:rPr lang="en-US" altLang="zh-CN" sz="2000" b="1" i="1">
                <a:effectLst>
                  <a:outerShdw blurRad="38100" dist="38100" dir="2700000" algn="tl">
                    <a:srgbClr val="C0C0C0"/>
                  </a:outerShdw>
                </a:effectLst>
                <a:latin typeface="Calibri Light" pitchFamily="34" charset="0"/>
              </a:rPr>
              <a:t>:</a:t>
            </a:r>
            <a:endParaRPr lang="ru-RU" altLang="zh-CN" sz="2000" b="1" i="1">
              <a:effectLst>
                <a:outerShdw blurRad="38100" dist="38100" dir="2700000" algn="tl">
                  <a:srgbClr val="C0C0C0"/>
                </a:outerShdw>
              </a:effectLst>
              <a:latin typeface="Calibri Light" pitchFamily="34" charset="0"/>
            </a:endParaRPr>
          </a:p>
        </p:txBody>
      </p:sp>
      <p:sp>
        <p:nvSpPr>
          <p:cNvPr id="7" name="Заголовок 1"/>
          <p:cNvSpPr txBox="1">
            <a:spLocks/>
          </p:cNvSpPr>
          <p:nvPr/>
        </p:nvSpPr>
        <p:spPr bwMode="auto">
          <a:xfrm>
            <a:off x="2987675" y="628650"/>
            <a:ext cx="5383213" cy="438150"/>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2400" b="1">
                <a:solidFill>
                  <a:srgbClr val="C00000"/>
                </a:solidFill>
                <a:effectLst>
                  <a:outerShdw blurRad="38100" dist="38100" dir="2700000" algn="tl">
                    <a:srgbClr val="C0C0C0"/>
                  </a:outerShdw>
                </a:effectLst>
                <a:latin typeface="Calibri Light" pitchFamily="34" charset="0"/>
              </a:rPr>
              <a:t>数据中心供电系统  </a:t>
            </a:r>
            <a:r>
              <a:rPr lang="en-US" altLang="zh-CN" sz="2400" b="1">
                <a:solidFill>
                  <a:srgbClr val="C00000"/>
                </a:solidFill>
                <a:effectLst>
                  <a:outerShdw blurRad="38100" dist="38100" dir="2700000" algn="tl">
                    <a:srgbClr val="C0C0C0"/>
                  </a:outerShdw>
                </a:effectLst>
                <a:latin typeface="Calibri Light" pitchFamily="34" charset="0"/>
              </a:rPr>
              <a:t>(</a:t>
            </a:r>
            <a:r>
              <a:rPr lang="zh-CN" altLang="en-US" sz="2400" b="1">
                <a:solidFill>
                  <a:srgbClr val="C00000"/>
                </a:solidFill>
                <a:effectLst>
                  <a:outerShdw blurRad="38100" dist="38100" dir="2700000" algn="tl">
                    <a:srgbClr val="C0C0C0"/>
                  </a:outerShdw>
                </a:effectLst>
                <a:latin typeface="Calibri Light" pitchFamily="34" charset="0"/>
              </a:rPr>
              <a:t>备用方案</a:t>
            </a:r>
            <a:r>
              <a:rPr lang="zh-CN" altLang="ru-RU" sz="2400" b="1">
                <a:solidFill>
                  <a:srgbClr val="C00000"/>
                </a:solidFill>
                <a:effectLst>
                  <a:outerShdw blurRad="38100" dist="38100" dir="2700000" algn="tl">
                    <a:srgbClr val="C0C0C0"/>
                  </a:outerShdw>
                </a:effectLst>
                <a:latin typeface="Calibri Light" pitchFamily="34" charset="0"/>
              </a:rPr>
              <a:t> </a:t>
            </a:r>
            <a:r>
              <a:rPr lang="en-US" altLang="zh-CN" sz="2400" b="1">
                <a:solidFill>
                  <a:srgbClr val="C00000"/>
                </a:solidFill>
                <a:effectLst>
                  <a:outerShdw blurRad="38100" dist="38100" dir="2700000" algn="tl">
                    <a:srgbClr val="C0C0C0"/>
                  </a:outerShdw>
                </a:effectLst>
                <a:latin typeface="Calibri Light" pitchFamily="34" charset="0"/>
              </a:rPr>
              <a:t>N+1)</a:t>
            </a:r>
            <a:endParaRPr lang="ru-RU" altLang="zh-CN" sz="2400" b="1">
              <a:solidFill>
                <a:srgbClr val="C00000"/>
              </a:solidFill>
              <a:effectLst>
                <a:outerShdw blurRad="38100" dist="38100" dir="2700000" algn="tl">
                  <a:srgbClr val="C0C0C0"/>
                </a:outerShdw>
              </a:effectLst>
              <a:latin typeface="Calibri Light" pitchFamily="34" charset="0"/>
            </a:endParaRPr>
          </a:p>
        </p:txBody>
      </p:sp>
      <p:sp>
        <p:nvSpPr>
          <p:cNvPr id="20488" name="Rectangle 44"/>
          <p:cNvSpPr>
            <a:spLocks noChangeArrowheads="1"/>
          </p:cNvSpPr>
          <p:nvPr/>
        </p:nvSpPr>
        <p:spPr bwMode="auto">
          <a:xfrm>
            <a:off x="5980113" y="1979613"/>
            <a:ext cx="5364162"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 typeface="Wingdings" pitchFamily="2" charset="2"/>
              <a:buChar char="Ø"/>
            </a:pPr>
            <a:r>
              <a:rPr lang="zh-CN" altLang="en-US" sz="1800" b="1">
                <a:solidFill>
                  <a:srgbClr val="00608B"/>
                </a:solidFill>
                <a:latin typeface="Arial Narrow" pitchFamily="34" charset="0"/>
                <a:ea typeface="华文细黑" pitchFamily="2" charset="-122"/>
                <a:cs typeface="Arial" pitchFamily="34" charset="0"/>
              </a:rPr>
              <a:t>基础柴油机组能源中心</a:t>
            </a:r>
          </a:p>
          <a:p>
            <a:pPr eaLnBrk="1" hangingPunct="1">
              <a:lnSpc>
                <a:spcPct val="100000"/>
              </a:lnSpc>
              <a:spcBef>
                <a:spcPct val="0"/>
              </a:spcBef>
              <a:buFont typeface="Wingdings" pitchFamily="2" charset="2"/>
              <a:buChar char="Ø"/>
            </a:pPr>
            <a:r>
              <a:rPr lang="zh-CN" altLang="en-US" sz="1800" b="1">
                <a:solidFill>
                  <a:srgbClr val="00608B"/>
                </a:solidFill>
                <a:latin typeface="Arial Narrow" pitchFamily="34" charset="0"/>
                <a:ea typeface="华文细黑" pitchFamily="2" charset="-122"/>
                <a:cs typeface="Arial" pitchFamily="34" charset="0"/>
              </a:rPr>
              <a:t>备用方案</a:t>
            </a:r>
            <a:r>
              <a:rPr lang="zh-CN" altLang="ru-RU" sz="1800" b="1">
                <a:solidFill>
                  <a:srgbClr val="00608B"/>
                </a:solidFill>
                <a:latin typeface="Arial Narrow" pitchFamily="34" charset="0"/>
                <a:ea typeface="华文细黑" pitchFamily="2" charset="-122"/>
                <a:cs typeface="Arial" pitchFamily="34" charset="0"/>
              </a:rPr>
              <a:t> </a:t>
            </a:r>
            <a:r>
              <a:rPr lang="en-US" altLang="zh-CN" sz="1800" b="1">
                <a:solidFill>
                  <a:srgbClr val="00608B"/>
                </a:solidFill>
                <a:latin typeface="Arial Narrow" pitchFamily="34" charset="0"/>
                <a:ea typeface="华文细黑" pitchFamily="2" charset="-122"/>
                <a:cs typeface="Arial" pitchFamily="34" charset="0"/>
              </a:rPr>
              <a:t>N+1</a:t>
            </a:r>
            <a:r>
              <a:rPr lang="zh-CN" altLang="en-US" sz="1800" b="1">
                <a:solidFill>
                  <a:srgbClr val="00608B"/>
                </a:solidFill>
                <a:latin typeface="Arial Narrow" pitchFamily="34" charset="0"/>
                <a:ea typeface="华文细黑" pitchFamily="2" charset="-122"/>
                <a:cs typeface="Arial" pitchFamily="34" charset="0"/>
              </a:rPr>
              <a:t>示意图</a:t>
            </a:r>
          </a:p>
          <a:p>
            <a:pPr eaLnBrk="1" hangingPunct="1">
              <a:lnSpc>
                <a:spcPct val="100000"/>
              </a:lnSpc>
              <a:spcBef>
                <a:spcPct val="0"/>
              </a:spcBef>
              <a:buFont typeface="Wingdings" pitchFamily="2" charset="2"/>
              <a:buChar char="Ø"/>
            </a:pPr>
            <a:r>
              <a:rPr lang="zh-CN" altLang="en-US" sz="1800" b="1">
                <a:solidFill>
                  <a:srgbClr val="00608B"/>
                </a:solidFill>
                <a:latin typeface="Arial Narrow" pitchFamily="34" charset="0"/>
                <a:ea typeface="华文细黑" pitchFamily="2" charset="-122"/>
                <a:cs typeface="Arial" pitchFamily="34" charset="0"/>
              </a:rPr>
              <a:t>通风、消防、火警、保安等等系统设备的集装箱</a:t>
            </a:r>
            <a:endParaRPr lang="en-US" altLang="zh-CN" sz="1800" b="1">
              <a:solidFill>
                <a:srgbClr val="00608B"/>
              </a:solidFill>
              <a:latin typeface="Arial Narrow" pitchFamily="34" charset="0"/>
              <a:ea typeface="华文细黑" pitchFamily="2" charset="-122"/>
              <a:cs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Объект 2"/>
          <p:cNvSpPr>
            <a:spLocks noGrp="1"/>
          </p:cNvSpPr>
          <p:nvPr>
            <p:ph idx="1"/>
          </p:nvPr>
        </p:nvSpPr>
        <p:spPr>
          <a:xfrm>
            <a:off x="838200" y="550863"/>
            <a:ext cx="10515600" cy="5626100"/>
          </a:xfrm>
        </p:spPr>
        <p:txBody>
          <a:bodyPr/>
          <a:lstStyle/>
          <a:p>
            <a:pPr marL="0" indent="0" eaLnBrk="1" hangingPunct="1">
              <a:buFont typeface="Arial" pitchFamily="34" charset="0"/>
              <a:buNone/>
            </a:pPr>
            <a:r>
              <a:rPr lang="zh-CN" altLang="en-US" sz="1600" smtClean="0"/>
              <a:t>          </a:t>
            </a:r>
            <a:r>
              <a:rPr lang="zh-CN" altLang="ru-RU" sz="1600" smtClean="0"/>
              <a:t>我们提请大家注意在阿穆尔州布拉戈维申斯克市“建设及未来运营数据中心 </a:t>
            </a:r>
            <a:r>
              <a:rPr lang="ru-RU" altLang="zh-CN" sz="1600" smtClean="0"/>
              <a:t>«</a:t>
            </a:r>
            <a:r>
              <a:rPr lang="en-US" altLang="zh-CN" sz="1600" smtClean="0"/>
              <a:t>CellSpace</a:t>
            </a:r>
            <a:r>
              <a:rPr lang="ru-RU" altLang="zh-CN" sz="1600" smtClean="0"/>
              <a:t>»</a:t>
            </a:r>
            <a:r>
              <a:rPr lang="zh-CN" altLang="ru-RU" sz="1600" smtClean="0"/>
              <a:t>的技术和经济设计”。我们推介在阿穆尔州技术园区实施。开始建设数据中心建筑物或者其初期放置设备保存数据等功能部分，进而建设其它辅助（工程）设施，以保障其运行。</a:t>
            </a:r>
          </a:p>
          <a:p>
            <a:pPr marL="0" indent="0" eaLnBrk="1" hangingPunct="1">
              <a:buFont typeface="Arial" pitchFamily="34" charset="0"/>
              <a:buNone/>
            </a:pPr>
            <a:r>
              <a:rPr lang="zh-CN" altLang="en-US" sz="1600" smtClean="0"/>
              <a:t>         </a:t>
            </a:r>
            <a:r>
              <a:rPr lang="zh-CN" altLang="ru-RU" sz="1600" smtClean="0"/>
              <a:t>数据中心的用途是确保正常运行的企业信息系统与指定水平的可用性、可靠性、安全性和可管理性。使用的技术数据中心，您可以创建一个备份的总部的企业保持最大的功能性的信息的系统在紧急情况。</a:t>
            </a:r>
          </a:p>
          <a:p>
            <a:pPr marL="0" indent="0" eaLnBrk="1" hangingPunct="1">
              <a:buFont typeface="Arial" pitchFamily="34" charset="0"/>
              <a:buNone/>
            </a:pPr>
            <a:r>
              <a:rPr lang="zh-CN" altLang="en-US" sz="1600" smtClean="0"/>
              <a:t>         </a:t>
            </a:r>
            <a:r>
              <a:rPr lang="zh-CN" altLang="ru-RU" sz="1600" smtClean="0"/>
              <a:t>该项目的目的是建立现代科技园区与网络建设数据中心有一个总的最低能力为</a:t>
            </a:r>
            <a:r>
              <a:rPr lang="ru-RU" altLang="zh-CN" sz="1600" smtClean="0"/>
              <a:t>10</a:t>
            </a:r>
            <a:r>
              <a:rPr lang="zh-CN" altLang="ru-RU" sz="1600" smtClean="0"/>
              <a:t>兆瓦临近的布拉戈维申斯克的热电厂和阿穆尔国立大学涉及联盟的研究机构、工业目的，业务中心、展览场馆和教育机构。 旨在建立的科技园是集中在一个单一的信息平台通才的活动。</a:t>
            </a:r>
          </a:p>
          <a:p>
            <a:pPr marL="0" indent="0" eaLnBrk="1" hangingPunct="1">
              <a:buFont typeface="Arial" pitchFamily="34" charset="0"/>
              <a:buNone/>
            </a:pPr>
            <a:r>
              <a:rPr lang="zh-CN" altLang="en-US" sz="1600" smtClean="0"/>
              <a:t>        </a:t>
            </a:r>
            <a:r>
              <a:rPr lang="zh-CN" altLang="ru-RU" sz="1600" smtClean="0"/>
              <a:t>科技园的基本功能是为俄中移动通讯运营商提供服务，其中包括俄罗斯境内、互联网服务供应商的区域，数字电视和无线电广播公司、政府、银行和金融机构、研究和教育机构。同样包含东方航天发射场。</a:t>
            </a:r>
          </a:p>
          <a:p>
            <a:pPr marL="0" indent="0" eaLnBrk="1" hangingPunct="1">
              <a:buFont typeface="Arial" pitchFamily="34" charset="0"/>
              <a:buNone/>
            </a:pPr>
            <a:r>
              <a:rPr lang="zh-CN" altLang="en-US" sz="1600" smtClean="0"/>
              <a:t>        </a:t>
            </a:r>
            <a:r>
              <a:rPr lang="zh-CN" altLang="ru-RU" sz="1600" smtClean="0"/>
              <a:t>动力供电设备为柴油机组、主配电部分和冷却机可以不间断充分满足总面积的需求，它们几乎完全一致。 与其它方案对比分析投资成本可以忽略的实际价值观的成本数据的工程系统。同一时间按照估价每一套机组的上限为</a:t>
            </a:r>
            <a:r>
              <a:rPr lang="ru-RU" altLang="zh-CN" sz="1600" smtClean="0"/>
              <a:t>2</a:t>
            </a:r>
            <a:r>
              <a:rPr lang="zh-CN" altLang="ru-RU" sz="1600" smtClean="0"/>
              <a:t>万欧元。</a:t>
            </a:r>
          </a:p>
          <a:p>
            <a:pPr marL="0" indent="0" eaLnBrk="1" hangingPunct="1">
              <a:buFont typeface="Arial" pitchFamily="34" charset="0"/>
              <a:buNone/>
            </a:pPr>
            <a:r>
              <a:rPr lang="zh-CN" altLang="en-US" sz="1600" smtClean="0"/>
              <a:t>        </a:t>
            </a:r>
            <a:r>
              <a:rPr lang="zh-CN" altLang="ru-RU" sz="1600" smtClean="0"/>
              <a:t>在</a:t>
            </a:r>
            <a:r>
              <a:rPr lang="ru-RU" altLang="zh-CN" sz="1600" smtClean="0"/>
              <a:t>200×1000</a:t>
            </a:r>
            <a:r>
              <a:rPr lang="zh-CN" altLang="ru-RU" sz="1600" smtClean="0"/>
              <a:t>毫米的面颊配置</a:t>
            </a:r>
            <a:r>
              <a:rPr lang="ru-RU" altLang="zh-CN" sz="1600" smtClean="0"/>
              <a:t>5</a:t>
            </a:r>
            <a:r>
              <a:rPr lang="zh-CN" altLang="ru-RU" sz="1600" smtClean="0"/>
              <a:t>千瓦功率的机组，两百套机组大约为</a:t>
            </a:r>
            <a:r>
              <a:rPr lang="ru-RU" altLang="zh-CN" sz="1600" smtClean="0"/>
              <a:t>1534</a:t>
            </a:r>
            <a:r>
              <a:rPr lang="zh-CN" altLang="ru-RU" sz="1600" smtClean="0"/>
              <a:t>平方米，安装每一套机组还需要</a:t>
            </a:r>
            <a:r>
              <a:rPr lang="ru-RU" altLang="zh-CN" sz="1600" smtClean="0"/>
              <a:t>2.3</a:t>
            </a:r>
            <a:r>
              <a:rPr lang="zh-CN" altLang="ru-RU" sz="1600" smtClean="0"/>
              <a:t>平方米使用空间，这样耗资成本：</a:t>
            </a:r>
          </a:p>
          <a:p>
            <a:pPr marL="0" indent="0" eaLnBrk="1" hangingPunct="1"/>
            <a:r>
              <a:rPr lang="zh-CN" altLang="ru-RU" sz="1600" smtClean="0"/>
              <a:t>准备场地建设房屋的成本</a:t>
            </a:r>
          </a:p>
          <a:p>
            <a:pPr marL="0" indent="0" eaLnBrk="1" hangingPunct="1"/>
            <a:r>
              <a:rPr lang="zh-CN" altLang="ru-RU" sz="1600" smtClean="0"/>
              <a:t>建设数据中心的基础设施工程</a:t>
            </a:r>
          </a:p>
          <a:p>
            <a:pPr marL="0" indent="0" eaLnBrk="1" hangingPunct="1"/>
            <a:r>
              <a:rPr lang="zh-CN" altLang="ru-RU" sz="1600" smtClean="0"/>
              <a:t>建设电信基础设施</a:t>
            </a:r>
          </a:p>
          <a:p>
            <a:pPr marL="0" indent="0" eaLnBrk="1" hangingPunct="1"/>
            <a:r>
              <a:rPr lang="zh-CN" altLang="ru-RU" sz="1600" smtClean="0"/>
              <a:t>弥补资金缺口自给自足部分 </a:t>
            </a:r>
            <a:endParaRPr lang="ru-RU" altLang="zh-CN" sz="1600"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Морской контейнер М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1525" y="839788"/>
            <a:ext cx="7993063" cy="581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Заголовок 1"/>
          <p:cNvSpPr txBox="1">
            <a:spLocks/>
          </p:cNvSpPr>
          <p:nvPr/>
        </p:nvSpPr>
        <p:spPr bwMode="auto">
          <a:xfrm>
            <a:off x="4206875" y="354013"/>
            <a:ext cx="3130550" cy="438150"/>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2400" b="1">
                <a:solidFill>
                  <a:srgbClr val="C00000"/>
                </a:solidFill>
                <a:effectLst>
                  <a:outerShdw blurRad="38100" dist="38100" dir="2700000" algn="tl">
                    <a:srgbClr val="C0C0C0"/>
                  </a:outerShdw>
                </a:effectLst>
                <a:latin typeface="Calibri Light" pitchFamily="34" charset="0"/>
              </a:rPr>
              <a:t>数据中心供电系统</a:t>
            </a:r>
            <a:endParaRPr lang="zh-CN" altLang="ru-RU" b="1">
              <a:solidFill>
                <a:srgbClr val="C00000"/>
              </a:solidFill>
              <a:effectLst>
                <a:outerShdw blurRad="38100" dist="38100" dir="2700000" algn="tl">
                  <a:srgbClr val="C0C0C0"/>
                </a:outerShdw>
              </a:effectLst>
              <a:latin typeface="Calibri Light" pitchFamily="34" charset="0"/>
              <a:cs typeface="Arial"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 y="792163"/>
            <a:ext cx="8945563"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Заголовок 1"/>
          <p:cNvSpPr txBox="1">
            <a:spLocks/>
          </p:cNvSpPr>
          <p:nvPr/>
        </p:nvSpPr>
        <p:spPr bwMode="auto">
          <a:xfrm>
            <a:off x="3630613" y="195263"/>
            <a:ext cx="1852612" cy="438150"/>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2400" b="1">
                <a:solidFill>
                  <a:srgbClr val="C00000"/>
                </a:solidFill>
                <a:effectLst>
                  <a:outerShdw blurRad="38100" dist="38100" dir="2700000" algn="tl">
                    <a:srgbClr val="C0C0C0"/>
                  </a:outerShdw>
                </a:effectLst>
                <a:latin typeface="Calibri Light" pitchFamily="34" charset="0"/>
              </a:rPr>
              <a:t>燃料供应</a:t>
            </a:r>
            <a:endParaRPr lang="zh-CN" altLang="ru-RU" b="1">
              <a:solidFill>
                <a:srgbClr val="C00000"/>
              </a:solidFill>
              <a:effectLst>
                <a:outerShdw blurRad="38100" dist="38100" dir="2700000" algn="tl">
                  <a:srgbClr val="C0C0C0"/>
                </a:outerShdw>
              </a:effectLst>
              <a:latin typeface="Calibri Light" pitchFamily="34" charset="0"/>
              <a:cs typeface="Arial" pitchFamily="34" charset="0"/>
            </a:endParaRPr>
          </a:p>
        </p:txBody>
      </p:sp>
      <p:sp>
        <p:nvSpPr>
          <p:cNvPr id="22532" name="Rectangle 3"/>
          <p:cNvSpPr>
            <a:spLocks noChangeArrowheads="1"/>
          </p:cNvSpPr>
          <p:nvPr/>
        </p:nvSpPr>
        <p:spPr bwMode="auto">
          <a:xfrm>
            <a:off x="8828088" y="1736725"/>
            <a:ext cx="30829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just" eaLnBrk="1" hangingPunct="1">
              <a:lnSpc>
                <a:spcPct val="100000"/>
              </a:lnSpc>
              <a:spcBef>
                <a:spcPct val="0"/>
              </a:spcBef>
              <a:buFont typeface="Wingdings" pitchFamily="2" charset="2"/>
              <a:buChar char="q"/>
            </a:pPr>
            <a:r>
              <a:rPr lang="en-US" altLang="zh-CN" sz="1600" b="1">
                <a:solidFill>
                  <a:srgbClr val="0070C0"/>
                </a:solidFill>
                <a:cs typeface="Arial" pitchFamily="34" charset="0"/>
              </a:rPr>
              <a:t>2</a:t>
            </a:r>
            <a:r>
              <a:rPr lang="zh-CN" altLang="en-US" sz="1600" b="1">
                <a:solidFill>
                  <a:srgbClr val="0070C0"/>
                </a:solidFill>
                <a:cs typeface="Arial" pitchFamily="34" charset="0"/>
              </a:rPr>
              <a:t>个双壁地下储罐</a:t>
            </a:r>
            <a:r>
              <a:rPr lang="ru-RU" altLang="zh-CN" sz="1600" b="1">
                <a:solidFill>
                  <a:srgbClr val="0070C0"/>
                </a:solidFill>
                <a:cs typeface="Arial" pitchFamily="34" charset="0"/>
              </a:rPr>
              <a:t>,</a:t>
            </a:r>
          </a:p>
          <a:p>
            <a:pPr algn="just" eaLnBrk="1" hangingPunct="1">
              <a:lnSpc>
                <a:spcPct val="100000"/>
              </a:lnSpc>
              <a:spcBef>
                <a:spcPct val="0"/>
              </a:spcBef>
              <a:buFont typeface="Wingdings" pitchFamily="2" charset="2"/>
              <a:buChar char="q"/>
            </a:pPr>
            <a:r>
              <a:rPr lang="ru-RU" altLang="zh-CN" sz="1600" b="1">
                <a:solidFill>
                  <a:srgbClr val="0070C0"/>
                </a:solidFill>
                <a:cs typeface="Arial" pitchFamily="34" charset="0"/>
              </a:rPr>
              <a:t> </a:t>
            </a:r>
            <a:r>
              <a:rPr lang="zh-CN" altLang="en-US" sz="1600" b="1">
                <a:solidFill>
                  <a:srgbClr val="0070C0"/>
                </a:solidFill>
                <a:cs typeface="Arial" pitchFamily="34" charset="0"/>
              </a:rPr>
              <a:t>燃料故障双壁地下容器</a:t>
            </a:r>
            <a:r>
              <a:rPr lang="ru-RU" altLang="zh-CN" sz="1600" b="1">
                <a:solidFill>
                  <a:srgbClr val="0070C0"/>
                </a:solidFill>
                <a:cs typeface="Arial" pitchFamily="34" charset="0"/>
              </a:rPr>
              <a:t> </a:t>
            </a:r>
          </a:p>
          <a:p>
            <a:pPr algn="just" eaLnBrk="1" hangingPunct="1">
              <a:lnSpc>
                <a:spcPct val="100000"/>
              </a:lnSpc>
              <a:spcBef>
                <a:spcPct val="0"/>
              </a:spcBef>
              <a:buFont typeface="Wingdings" pitchFamily="2" charset="2"/>
              <a:buChar char="q"/>
            </a:pPr>
            <a:r>
              <a:rPr lang="zh-CN" altLang="en-US" sz="1600" b="1">
                <a:solidFill>
                  <a:srgbClr val="0070C0"/>
                </a:solidFill>
                <a:cs typeface="Arial" pitchFamily="34" charset="0"/>
              </a:rPr>
              <a:t>缓冲排除储料罐</a:t>
            </a:r>
            <a:endParaRPr lang="zh-CN" altLang="ru-RU" sz="1600" b="1">
              <a:solidFill>
                <a:srgbClr val="0070C0"/>
              </a:solidFill>
              <a:cs typeface="Arial" pitchFamily="34" charset="0"/>
            </a:endParaRPr>
          </a:p>
          <a:p>
            <a:pPr algn="just" eaLnBrk="1" hangingPunct="1">
              <a:lnSpc>
                <a:spcPct val="100000"/>
              </a:lnSpc>
              <a:spcBef>
                <a:spcPct val="0"/>
              </a:spcBef>
              <a:buFont typeface="Wingdings" pitchFamily="2" charset="2"/>
              <a:buChar char="q"/>
            </a:pPr>
            <a:r>
              <a:rPr lang="zh-CN" altLang="en-US" sz="1600" b="1">
                <a:solidFill>
                  <a:srgbClr val="0070C0"/>
                </a:solidFill>
                <a:cs typeface="Arial" pitchFamily="34" charset="0"/>
              </a:rPr>
              <a:t>燃料罐、管线等设备位置</a:t>
            </a:r>
            <a:r>
              <a:rPr lang="zh-CN" altLang="ru-RU" sz="1600" b="1">
                <a:solidFill>
                  <a:srgbClr val="0070C0"/>
                </a:solidFill>
                <a:cs typeface="Arial" pitchFamily="34" charset="0"/>
              </a:rPr>
              <a:t> </a:t>
            </a:r>
          </a:p>
          <a:p>
            <a:pPr algn="just" eaLnBrk="1" hangingPunct="1">
              <a:lnSpc>
                <a:spcPct val="100000"/>
              </a:lnSpc>
              <a:spcBef>
                <a:spcPct val="0"/>
              </a:spcBef>
              <a:buFont typeface="Wingdings" pitchFamily="2" charset="2"/>
              <a:buChar char="q"/>
            </a:pPr>
            <a:r>
              <a:rPr lang="zh-CN" altLang="en-US" sz="1600" b="1">
                <a:solidFill>
                  <a:srgbClr val="0070C0"/>
                </a:solidFill>
                <a:cs typeface="Arial" pitchFamily="34" charset="0"/>
              </a:rPr>
              <a:t>控制箱</a:t>
            </a:r>
            <a:r>
              <a:rPr lang="ru-RU" altLang="zh-CN" sz="1600" b="1">
                <a:solidFill>
                  <a:srgbClr val="0070C0"/>
                </a:solidFill>
                <a:cs typeface="Arial" pitchFamily="34" charset="0"/>
              </a:rPr>
              <a:t>.</a:t>
            </a:r>
          </a:p>
          <a:p>
            <a:pPr algn="just" eaLnBrk="1" hangingPunct="1">
              <a:lnSpc>
                <a:spcPct val="100000"/>
              </a:lnSpc>
              <a:spcBef>
                <a:spcPct val="0"/>
              </a:spcBef>
              <a:buFontTx/>
              <a:buNone/>
            </a:pPr>
            <a:endParaRPr lang="ru-RU" altLang="zh-CN" sz="1600" b="1">
              <a:solidFill>
                <a:srgbClr val="002060"/>
              </a:solidFill>
              <a:cs typeface="Arial"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bwMode="auto">
          <a:xfrm>
            <a:off x="3235325" y="334963"/>
            <a:ext cx="4876800" cy="438150"/>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2400" b="1">
                <a:solidFill>
                  <a:srgbClr val="0070C0"/>
                </a:solidFill>
                <a:effectLst>
                  <a:outerShdw blurRad="38100" dist="38100" dir="2700000" algn="tl">
                    <a:srgbClr val="C0C0C0"/>
                  </a:outerShdw>
                </a:effectLst>
                <a:latin typeface="Calibri Light" pitchFamily="34" charset="0"/>
              </a:rPr>
              <a:t>精准空调系统</a:t>
            </a:r>
            <a:r>
              <a:rPr lang="zh-CN" altLang="ru-RU" sz="2400" b="1">
                <a:solidFill>
                  <a:srgbClr val="0070C0"/>
                </a:solidFill>
                <a:effectLst>
                  <a:outerShdw blurRad="38100" dist="38100" dir="2700000" algn="tl">
                    <a:srgbClr val="C0C0C0"/>
                  </a:outerShdw>
                </a:effectLst>
                <a:latin typeface="Calibri Light" pitchFamily="34" charset="0"/>
              </a:rPr>
              <a:t> </a:t>
            </a:r>
            <a:r>
              <a:rPr lang="ru-RU" altLang="zh-CN" sz="2400" b="1">
                <a:solidFill>
                  <a:srgbClr val="0070C0"/>
                </a:solidFill>
                <a:effectLst>
                  <a:outerShdw blurRad="38100" dist="38100" dir="2700000" algn="tl">
                    <a:srgbClr val="C0C0C0"/>
                  </a:outerShdw>
                </a:effectLst>
                <a:latin typeface="Calibri Light" pitchFamily="34" charset="0"/>
              </a:rPr>
              <a:t>(</a:t>
            </a:r>
            <a:r>
              <a:rPr lang="zh-CN" altLang="en-US" sz="2400" b="1">
                <a:solidFill>
                  <a:srgbClr val="0070C0"/>
                </a:solidFill>
                <a:effectLst>
                  <a:outerShdw blurRad="38100" dist="38100" dir="2700000" algn="tl">
                    <a:srgbClr val="C0C0C0"/>
                  </a:outerShdw>
                </a:effectLst>
                <a:latin typeface="Calibri Light" pitchFamily="34" charset="0"/>
              </a:rPr>
              <a:t>备用系统</a:t>
            </a:r>
            <a:r>
              <a:rPr lang="zh-CN" altLang="ru-RU" sz="2400" b="1">
                <a:solidFill>
                  <a:srgbClr val="0070C0"/>
                </a:solidFill>
                <a:effectLst>
                  <a:outerShdw blurRad="38100" dist="38100" dir="2700000" algn="tl">
                    <a:srgbClr val="C0C0C0"/>
                  </a:outerShdw>
                </a:effectLst>
                <a:latin typeface="Calibri Light" pitchFamily="34" charset="0"/>
              </a:rPr>
              <a:t> </a:t>
            </a:r>
            <a:r>
              <a:rPr lang="en-US" altLang="zh-CN" sz="2400" b="1">
                <a:solidFill>
                  <a:srgbClr val="0070C0"/>
                </a:solidFill>
                <a:effectLst>
                  <a:outerShdw blurRad="38100" dist="38100" dir="2700000" algn="tl">
                    <a:srgbClr val="C0C0C0"/>
                  </a:outerShdw>
                </a:effectLst>
                <a:latin typeface="Calibri Light" pitchFamily="34" charset="0"/>
              </a:rPr>
              <a:t>N+1</a:t>
            </a:r>
            <a:r>
              <a:rPr lang="ru-RU" altLang="zh-CN" sz="2400" b="1">
                <a:solidFill>
                  <a:srgbClr val="0070C0"/>
                </a:solidFill>
                <a:effectLst>
                  <a:outerShdw blurRad="38100" dist="38100" dir="2700000" algn="tl">
                    <a:srgbClr val="C0C0C0"/>
                  </a:outerShdw>
                </a:effectLst>
                <a:latin typeface="Calibri Light" pitchFamily="34" charset="0"/>
              </a:rPr>
              <a:t>) </a:t>
            </a:r>
            <a:endParaRPr lang="ru-RU" altLang="zh-CN" b="1">
              <a:solidFill>
                <a:srgbClr val="0070C0"/>
              </a:solidFill>
              <a:effectLst>
                <a:outerShdw blurRad="38100" dist="38100" dir="2700000" algn="tl">
                  <a:srgbClr val="C0C0C0"/>
                </a:outerShdw>
              </a:effectLst>
              <a:latin typeface="Calibri Light" pitchFamily="34" charset="0"/>
              <a:cs typeface="Arial" pitchFamily="34" charset="0"/>
            </a:endParaRPr>
          </a:p>
        </p:txBody>
      </p:sp>
      <p:graphicFrame>
        <p:nvGraphicFramePr>
          <p:cNvPr id="3" name="图表 24"/>
          <p:cNvGraphicFramePr/>
          <p:nvPr/>
        </p:nvGraphicFramePr>
        <p:xfrm>
          <a:off x="1444459" y="4132346"/>
          <a:ext cx="4010410" cy="20337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图表 25"/>
          <p:cNvGraphicFramePr/>
          <p:nvPr/>
        </p:nvGraphicFramePr>
        <p:xfrm>
          <a:off x="6870098" y="4116582"/>
          <a:ext cx="3881985" cy="2049516"/>
        </p:xfrm>
        <a:graphic>
          <a:graphicData uri="http://schemas.openxmlformats.org/drawingml/2006/chart">
            <c:chart xmlns:c="http://schemas.openxmlformats.org/drawingml/2006/chart" xmlns:r="http://schemas.openxmlformats.org/officeDocument/2006/relationships" r:id="rId3"/>
          </a:graphicData>
        </a:graphic>
      </p:graphicFrame>
      <p:pic>
        <p:nvPicPr>
          <p:cNvPr id="23557" name="图片 26" descr="100kW外观图.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6213" y="1901825"/>
            <a:ext cx="20574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矩形 28"/>
          <p:cNvSpPr>
            <a:spLocks noChangeArrowheads="1"/>
          </p:cNvSpPr>
          <p:nvPr/>
        </p:nvSpPr>
        <p:spPr bwMode="auto">
          <a:xfrm>
            <a:off x="3630613" y="2144713"/>
            <a:ext cx="2705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zh-CN" sz="1800" b="1">
                <a:ea typeface="Microsoft YaHei" pitchFamily="34" charset="-122"/>
              </a:rPr>
              <a:t>NetCol8000-C 150D</a:t>
            </a:r>
          </a:p>
        </p:txBody>
      </p:sp>
      <p:sp>
        <p:nvSpPr>
          <p:cNvPr id="23559" name="矩形 29"/>
          <p:cNvSpPr>
            <a:spLocks noChangeArrowheads="1"/>
          </p:cNvSpPr>
          <p:nvPr/>
        </p:nvSpPr>
        <p:spPr bwMode="auto">
          <a:xfrm>
            <a:off x="8378825" y="2138363"/>
            <a:ext cx="2797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zh-CN" sz="1800" b="1">
                <a:ea typeface="Microsoft YaHei" pitchFamily="34" charset="-122"/>
              </a:rPr>
              <a:t>NetCol5000-C 030H</a:t>
            </a:r>
          </a:p>
        </p:txBody>
      </p:sp>
      <p:pic>
        <p:nvPicPr>
          <p:cNvPr id="23560" name="Picture 116" descr="箭头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3563" y="4273550"/>
            <a:ext cx="13573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extBox 11"/>
          <p:cNvSpPr txBox="1">
            <a:spLocks noChangeArrowheads="1"/>
          </p:cNvSpPr>
          <p:nvPr/>
        </p:nvSpPr>
        <p:spPr bwMode="auto">
          <a:xfrm>
            <a:off x="3275013" y="4573588"/>
            <a:ext cx="1347787"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marL="266700" indent="-266700"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50000"/>
              </a:lnSpc>
              <a:spcBef>
                <a:spcPct val="0"/>
              </a:spcBef>
              <a:buFontTx/>
              <a:buNone/>
            </a:pPr>
            <a:r>
              <a:rPr lang="en-US" altLang="zh-CN">
                <a:solidFill>
                  <a:srgbClr val="C00000"/>
                </a:solidFill>
                <a:cs typeface="Arial" pitchFamily="34" charset="0"/>
              </a:rPr>
              <a:t>-9% </a:t>
            </a:r>
          </a:p>
        </p:txBody>
      </p:sp>
      <p:pic>
        <p:nvPicPr>
          <p:cNvPr id="23562" name="Picture 116" descr="箭头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4563" y="4395788"/>
            <a:ext cx="12096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Box 13"/>
          <p:cNvSpPr txBox="1">
            <a:spLocks noChangeArrowheads="1"/>
          </p:cNvSpPr>
          <p:nvPr/>
        </p:nvSpPr>
        <p:spPr bwMode="auto">
          <a:xfrm>
            <a:off x="8593138" y="4557713"/>
            <a:ext cx="13462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marL="266700" indent="-266700"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50000"/>
              </a:lnSpc>
              <a:spcBef>
                <a:spcPct val="0"/>
              </a:spcBef>
              <a:buFontTx/>
              <a:buNone/>
            </a:pPr>
            <a:r>
              <a:rPr lang="en-US" altLang="zh-CN">
                <a:solidFill>
                  <a:srgbClr val="C00000"/>
                </a:solidFill>
                <a:cs typeface="Arial" pitchFamily="34" charset="0"/>
              </a:rPr>
              <a:t>-50% </a:t>
            </a:r>
          </a:p>
        </p:txBody>
      </p:sp>
      <p:pic>
        <p:nvPicPr>
          <p:cNvPr id="23564" name="图片 35" descr="30H.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39050" y="1736725"/>
            <a:ext cx="588963"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1663" y="1651000"/>
            <a:ext cx="758825"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3"/>
          <p:cNvSpPr txBox="1"/>
          <p:nvPr/>
        </p:nvSpPr>
        <p:spPr bwMode="auto">
          <a:xfrm>
            <a:off x="3595688" y="2527300"/>
            <a:ext cx="3149600" cy="1092200"/>
          </a:xfrm>
          <a:prstGeom prst="rect">
            <a:avLst/>
          </a:prstGeom>
          <a:noFill/>
          <a:ln w="38100">
            <a:noFill/>
          </a:ln>
          <a:effectLst/>
        </p:spPr>
        <p:style>
          <a:lnRef idx="1">
            <a:schemeClr val="dk1"/>
          </a:lnRef>
          <a:fillRef idx="2">
            <a:schemeClr val="dk1"/>
          </a:fillRef>
          <a:effectRef idx="1">
            <a:schemeClr val="dk1"/>
          </a:effectRef>
          <a:fontRef idx="minor">
            <a:schemeClr val="dk1"/>
          </a:fontRef>
        </p:style>
        <p:txBody>
          <a:bodyPr>
            <a:spAutoFit/>
          </a:bodyPr>
          <a:lstStyle>
            <a:lvl1pPr marL="342900" indent="-342900" eaLnBrk="0" hangingPunct="0">
              <a:lnSpc>
                <a:spcPct val="90000"/>
              </a:lnSpc>
              <a:spcBef>
                <a:spcPts val="1000"/>
              </a:spcBef>
              <a:buFont typeface="Arial" pitchFamily="34" charset="0"/>
              <a:buChar char="•"/>
              <a:defRPr sz="2800">
                <a:solidFill>
                  <a:schemeClr val="tx1"/>
                </a:solidFill>
                <a:latin typeface="Calibri" pitchFamily="34" charset="0"/>
              </a:defRPr>
            </a:lvl1pPr>
            <a:lvl2pPr marL="215900" indent="-21590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lvl="1" eaLnBrk="1" hangingPunct="1">
              <a:lnSpc>
                <a:spcPct val="150000"/>
              </a:lnSpc>
              <a:spcBef>
                <a:spcPct val="20000"/>
              </a:spcBef>
              <a:buClr>
                <a:srgbClr val="996600"/>
              </a:buClr>
              <a:buFont typeface="Wingdings" pitchFamily="2" charset="2"/>
              <a:buChar char="Ø"/>
            </a:pPr>
            <a:r>
              <a:rPr lang="en-US" altLang="zh-CN" sz="1400">
                <a:solidFill>
                  <a:srgbClr val="000000"/>
                </a:solidFill>
                <a:ea typeface="Microsoft YaHei" pitchFamily="34" charset="-122"/>
                <a:cs typeface="Arial" pitchFamily="34" charset="0"/>
              </a:rPr>
              <a:t>Footprint: 2.03㎡, 2280(W)×890(D)×1980(H)</a:t>
            </a:r>
          </a:p>
          <a:p>
            <a:pPr lvl="1" eaLnBrk="1" hangingPunct="1">
              <a:lnSpc>
                <a:spcPct val="150000"/>
              </a:lnSpc>
              <a:spcBef>
                <a:spcPct val="20000"/>
              </a:spcBef>
              <a:buClr>
                <a:srgbClr val="996600"/>
              </a:buClr>
              <a:buFont typeface="Wingdings" pitchFamily="2" charset="2"/>
              <a:buChar char="Ø"/>
            </a:pPr>
            <a:r>
              <a:rPr lang="en-US" altLang="zh-CN" sz="1400">
                <a:solidFill>
                  <a:srgbClr val="000000"/>
                </a:solidFill>
                <a:ea typeface="Microsoft YaHei" pitchFamily="34" charset="-122"/>
                <a:cs typeface="Arial" pitchFamily="34" charset="0"/>
              </a:rPr>
              <a:t>Net weight: 700kg</a:t>
            </a:r>
            <a:endParaRPr lang="en-US" altLang="zh-CN" sz="1400" noProof="1">
              <a:ea typeface="Microsoft YaHei" pitchFamily="34" charset="-122"/>
              <a:cs typeface="Arial" pitchFamily="34" charset="0"/>
            </a:endParaRPr>
          </a:p>
        </p:txBody>
      </p:sp>
      <p:sp>
        <p:nvSpPr>
          <p:cNvPr id="15" name="TextBox 7"/>
          <p:cNvSpPr txBox="1"/>
          <p:nvPr/>
        </p:nvSpPr>
        <p:spPr bwMode="auto">
          <a:xfrm>
            <a:off x="8332788" y="2533650"/>
            <a:ext cx="2857500" cy="1092200"/>
          </a:xfrm>
          <a:prstGeom prst="rect">
            <a:avLst/>
          </a:prstGeom>
          <a:noFill/>
          <a:ln w="38100">
            <a:noFill/>
          </a:ln>
          <a:effectLst/>
        </p:spPr>
        <p:style>
          <a:lnRef idx="1">
            <a:schemeClr val="dk1"/>
          </a:lnRef>
          <a:fillRef idx="2">
            <a:schemeClr val="dk1"/>
          </a:fillRef>
          <a:effectRef idx="1">
            <a:schemeClr val="dk1"/>
          </a:effectRef>
          <a:fontRef idx="minor">
            <a:schemeClr val="dk1"/>
          </a:fontRef>
        </p:style>
        <p:txBody>
          <a:bodyPr>
            <a:spAutoFit/>
          </a:bodyPr>
          <a:lstStyle>
            <a:lvl1pPr marL="342900" indent="-342900" eaLnBrk="0" hangingPunct="0">
              <a:lnSpc>
                <a:spcPct val="90000"/>
              </a:lnSpc>
              <a:spcBef>
                <a:spcPts val="1000"/>
              </a:spcBef>
              <a:buFont typeface="Arial" pitchFamily="34" charset="0"/>
              <a:buChar char="•"/>
              <a:defRPr sz="2800">
                <a:solidFill>
                  <a:schemeClr val="tx1"/>
                </a:solidFill>
                <a:latin typeface="Calibri" pitchFamily="34" charset="0"/>
              </a:defRPr>
            </a:lvl1pPr>
            <a:lvl2pPr marL="215900" indent="-21590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lvl="1" eaLnBrk="1" hangingPunct="1">
              <a:lnSpc>
                <a:spcPct val="150000"/>
              </a:lnSpc>
              <a:spcBef>
                <a:spcPct val="20000"/>
              </a:spcBef>
              <a:buClr>
                <a:srgbClr val="996600"/>
              </a:buClr>
              <a:buFont typeface="Wingdings" pitchFamily="2" charset="2"/>
              <a:buChar char="Ø"/>
            </a:pPr>
            <a:r>
              <a:rPr lang="en-US" altLang="zh-CN" sz="1400">
                <a:solidFill>
                  <a:srgbClr val="000000"/>
                </a:solidFill>
                <a:ea typeface="Microsoft YaHei" pitchFamily="34" charset="-122"/>
                <a:cs typeface="Arial" pitchFamily="34" charset="0"/>
              </a:rPr>
              <a:t>Footprint: 0.36㎡, 300(W)×1200(D)×2000(H)</a:t>
            </a:r>
          </a:p>
          <a:p>
            <a:pPr lvl="1" eaLnBrk="1" hangingPunct="1">
              <a:lnSpc>
                <a:spcPct val="150000"/>
              </a:lnSpc>
              <a:spcBef>
                <a:spcPct val="20000"/>
              </a:spcBef>
              <a:buClr>
                <a:srgbClr val="996600"/>
              </a:buClr>
              <a:buFont typeface="Wingdings" pitchFamily="2" charset="2"/>
              <a:buChar char="Ø"/>
            </a:pPr>
            <a:r>
              <a:rPr lang="en-US" altLang="zh-CN" sz="1400">
                <a:solidFill>
                  <a:srgbClr val="000000"/>
                </a:solidFill>
                <a:ea typeface="Microsoft YaHei" pitchFamily="34" charset="-122"/>
                <a:cs typeface="Arial" pitchFamily="34" charset="0"/>
              </a:rPr>
              <a:t>Net  weight:</a:t>
            </a:r>
            <a:r>
              <a:rPr lang="zh-CN" altLang="en-US" sz="1400">
                <a:solidFill>
                  <a:srgbClr val="000000"/>
                </a:solidFill>
                <a:ea typeface="Microsoft YaHei" pitchFamily="34" charset="-122"/>
                <a:cs typeface="Arial" pitchFamily="34" charset="0"/>
              </a:rPr>
              <a:t> </a:t>
            </a:r>
            <a:r>
              <a:rPr lang="en-US" altLang="zh-CN" sz="1400">
                <a:solidFill>
                  <a:srgbClr val="000000"/>
                </a:solidFill>
                <a:ea typeface="Microsoft YaHei" pitchFamily="34" charset="-122"/>
                <a:cs typeface="Arial" pitchFamily="34" charset="0"/>
              </a:rPr>
              <a:t>240kg</a:t>
            </a:r>
            <a:endParaRPr lang="en-US" altLang="zh-CN" sz="1400" noProof="1">
              <a:ea typeface="Microsoft YaHei" pitchFamily="34" charset="-122"/>
              <a:cs typeface="Arial" pitchFamily="34" charset="0"/>
            </a:endParaRPr>
          </a:p>
        </p:txBody>
      </p:sp>
      <p:sp>
        <p:nvSpPr>
          <p:cNvPr id="23568" name="矩形 28"/>
          <p:cNvSpPr>
            <a:spLocks noChangeArrowheads="1"/>
          </p:cNvSpPr>
          <p:nvPr/>
        </p:nvSpPr>
        <p:spPr bwMode="auto">
          <a:xfrm>
            <a:off x="515938" y="1230313"/>
            <a:ext cx="42576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1900" b="1">
                <a:solidFill>
                  <a:srgbClr val="C00000"/>
                </a:solidFill>
                <a:ea typeface="Microsoft YaHei" pitchFamily="34" charset="-122"/>
              </a:rPr>
              <a:t>机房空调柜（全部制冷功率</a:t>
            </a:r>
            <a:r>
              <a:rPr lang="en-US" altLang="zh-CN" sz="1900" b="1">
                <a:solidFill>
                  <a:srgbClr val="C00000"/>
                </a:solidFill>
                <a:ea typeface="Microsoft YaHei" pitchFamily="34" charset="-122"/>
              </a:rPr>
              <a:t>150</a:t>
            </a:r>
            <a:r>
              <a:rPr lang="zh-CN" altLang="en-US" sz="1900" b="1">
                <a:solidFill>
                  <a:srgbClr val="C00000"/>
                </a:solidFill>
                <a:ea typeface="Microsoft YaHei" pitchFamily="34" charset="-122"/>
              </a:rPr>
              <a:t>千瓦）</a:t>
            </a:r>
          </a:p>
        </p:txBody>
      </p:sp>
      <p:sp>
        <p:nvSpPr>
          <p:cNvPr id="23569" name="矩形 28"/>
          <p:cNvSpPr>
            <a:spLocks noChangeArrowheads="1"/>
          </p:cNvSpPr>
          <p:nvPr/>
        </p:nvSpPr>
        <p:spPr bwMode="auto">
          <a:xfrm>
            <a:off x="6127750" y="1270000"/>
            <a:ext cx="58896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zh-CN" sz="1900" b="1">
                <a:solidFill>
                  <a:srgbClr val="C00000"/>
                </a:solidFill>
                <a:ea typeface="Microsoft YaHei" pitchFamily="34" charset="-122"/>
              </a:rPr>
              <a:t>UPS</a:t>
            </a:r>
            <a:r>
              <a:rPr lang="zh-CN" altLang="en-US" sz="1900" b="1">
                <a:solidFill>
                  <a:srgbClr val="C00000"/>
                </a:solidFill>
                <a:ea typeface="Microsoft YaHei" pitchFamily="34" charset="-122"/>
              </a:rPr>
              <a:t>和通讯设备内部冷却系统</a:t>
            </a:r>
            <a:r>
              <a:rPr lang="zh-CN" altLang="en-US" sz="1800" b="1">
                <a:solidFill>
                  <a:srgbClr val="C00000"/>
                </a:solidFill>
                <a:latin typeface="Arial" pitchFamily="34" charset="0"/>
              </a:rPr>
              <a:t>（全部制冷功率</a:t>
            </a:r>
            <a:r>
              <a:rPr lang="en-US" altLang="zh-CN" sz="1800" b="1">
                <a:solidFill>
                  <a:srgbClr val="C00000"/>
                </a:solidFill>
                <a:latin typeface="Arial" pitchFamily="34" charset="0"/>
              </a:rPr>
              <a:t>30</a:t>
            </a:r>
            <a:r>
              <a:rPr lang="zh-CN" altLang="en-US" sz="1800" b="1">
                <a:solidFill>
                  <a:srgbClr val="C00000"/>
                </a:solidFill>
                <a:latin typeface="Arial" pitchFamily="34" charset="0"/>
              </a:rPr>
              <a:t>千瓦）</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3163" y="1517650"/>
            <a:ext cx="3357562" cy="438150"/>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2400" b="1">
                <a:solidFill>
                  <a:srgbClr val="C00000"/>
                </a:solidFill>
                <a:effectLst>
                  <a:outerShdw blurRad="38100" dist="38100" dir="2700000" algn="tl">
                    <a:srgbClr val="C0C0C0"/>
                  </a:outerShdw>
                </a:effectLst>
                <a:latin typeface="FrutigerNext LT Medium"/>
              </a:rPr>
              <a:t>冷</a:t>
            </a:r>
            <a:r>
              <a:rPr lang="ru-RU" altLang="zh-CN" sz="2400" b="1">
                <a:solidFill>
                  <a:srgbClr val="C00000"/>
                </a:solidFill>
                <a:effectLst>
                  <a:outerShdw blurRad="38100" dist="38100" dir="2700000" algn="tl">
                    <a:srgbClr val="C0C0C0"/>
                  </a:outerShdw>
                </a:effectLst>
                <a:latin typeface="FrutigerNext LT Medium"/>
              </a:rPr>
              <a:t>/</a:t>
            </a:r>
            <a:r>
              <a:rPr lang="zh-CN" altLang="en-US" sz="2400" b="1">
                <a:solidFill>
                  <a:srgbClr val="C00000"/>
                </a:solidFill>
                <a:effectLst>
                  <a:outerShdw blurRad="38100" dist="38100" dir="2700000" algn="tl">
                    <a:srgbClr val="C0C0C0"/>
                  </a:outerShdw>
                </a:effectLst>
                <a:latin typeface="FrutigerNext LT Medium"/>
              </a:rPr>
              <a:t>热走廊隔温系统</a:t>
            </a:r>
            <a:endParaRPr lang="en-US" altLang="zh-CN" sz="2400" b="1">
              <a:solidFill>
                <a:srgbClr val="C00000"/>
              </a:solidFill>
              <a:effectLst>
                <a:outerShdw blurRad="38100" dist="38100" dir="2700000" algn="tl">
                  <a:srgbClr val="C0C0C0"/>
                </a:outerShdw>
              </a:effectLst>
              <a:latin typeface="FrutigerNext LT Medium"/>
            </a:endParaRPr>
          </a:p>
        </p:txBody>
      </p:sp>
      <p:pic>
        <p:nvPicPr>
          <p:cNvPr id="24579" name="Рисунок 4131" descr="http://www.conteg.ru/files/1/produkty/total-solutions-for-data-centers/CCA_8xRSF_2xslid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6638" y="636588"/>
            <a:ext cx="4941887"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 descr="dual row cold ais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350" y="3506788"/>
            <a:ext cx="4452938"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3" descr="爆炸图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1188" y="3213100"/>
            <a:ext cx="36766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bwMode="auto">
          <a:xfrm>
            <a:off x="6373813" y="500063"/>
            <a:ext cx="2719387" cy="438150"/>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2400" b="1">
                <a:solidFill>
                  <a:srgbClr val="C00000"/>
                </a:solidFill>
                <a:effectLst>
                  <a:outerShdw blurRad="38100" dist="38100" dir="2700000" algn="tl">
                    <a:srgbClr val="C0C0C0"/>
                  </a:outerShdw>
                </a:effectLst>
                <a:latin typeface="FrutigerNext LT Medium"/>
              </a:rPr>
              <a:t>结构化线缆系统</a:t>
            </a:r>
            <a:endParaRPr lang="zh-CN" altLang="ru-RU" sz="2400" b="1">
              <a:solidFill>
                <a:srgbClr val="C00000"/>
              </a:solidFill>
              <a:effectLst>
                <a:outerShdw blurRad="38100" dist="38100" dir="2700000" algn="tl">
                  <a:srgbClr val="C0C0C0"/>
                </a:outerShdw>
              </a:effectLst>
              <a:latin typeface="FrutigerNext LT Medium"/>
            </a:endParaRPr>
          </a:p>
        </p:txBody>
      </p:sp>
      <p:pic>
        <p:nvPicPr>
          <p:cNvPr id="2560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350" y="1720850"/>
            <a:ext cx="11229975" cy="44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620713"/>
            <a:ext cx="3633788"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Заголовок 1"/>
          <p:cNvSpPr txBox="1">
            <a:spLocks/>
          </p:cNvSpPr>
          <p:nvPr/>
        </p:nvSpPr>
        <p:spPr bwMode="auto">
          <a:xfrm>
            <a:off x="8689975" y="1844675"/>
            <a:ext cx="1223963" cy="293688"/>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spcBef>
                <a:spcPct val="0"/>
              </a:spcBef>
              <a:buFontTx/>
              <a:buNone/>
            </a:pPr>
            <a:r>
              <a:rPr lang="ru-RU" altLang="zh-CN" sz="1600" b="1">
                <a:effectLst>
                  <a:outerShdw blurRad="38100" dist="38100" dir="2700000" algn="tl">
                    <a:srgbClr val="C0C0C0"/>
                  </a:outerShdw>
                </a:effectLst>
                <a:latin typeface="Calibri Light" pitchFamily="34" charset="0"/>
              </a:rPr>
              <a:t>ТЕ</a:t>
            </a:r>
            <a:r>
              <a:rPr lang="zh-CN" altLang="en-US" sz="1600" b="1">
                <a:effectLst>
                  <a:outerShdw blurRad="38100" dist="38100" dir="2700000" algn="tl">
                    <a:srgbClr val="C0C0C0"/>
                  </a:outerShdw>
                </a:effectLst>
                <a:latin typeface="Calibri Light" pitchFamily="34" charset="0"/>
              </a:rPr>
              <a:t>区</a:t>
            </a:r>
            <a:endParaRPr lang="zh-CN" altLang="ru-RU" sz="1600" b="1">
              <a:effectLst>
                <a:outerShdw blurRad="38100" dist="38100" dir="2700000" algn="tl">
                  <a:srgbClr val="C0C0C0"/>
                </a:outerShdw>
              </a:effectLst>
              <a:latin typeface="Calibri Light" pitchFamily="34" charset="0"/>
            </a:endParaRPr>
          </a:p>
        </p:txBody>
      </p:sp>
      <p:sp>
        <p:nvSpPr>
          <p:cNvPr id="6" name="Заголовок 1"/>
          <p:cNvSpPr txBox="1">
            <a:spLocks/>
          </p:cNvSpPr>
          <p:nvPr/>
        </p:nvSpPr>
        <p:spPr bwMode="auto">
          <a:xfrm>
            <a:off x="5122863" y="1860550"/>
            <a:ext cx="1223962" cy="293688"/>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spcBef>
                <a:spcPct val="0"/>
              </a:spcBef>
              <a:buFontTx/>
              <a:buNone/>
            </a:pPr>
            <a:r>
              <a:rPr lang="ru-RU" altLang="zh-CN" sz="1600" b="1">
                <a:effectLst>
                  <a:outerShdw blurRad="38100" dist="38100" dir="2700000" algn="tl">
                    <a:srgbClr val="C0C0C0"/>
                  </a:outerShdw>
                </a:effectLst>
                <a:latin typeface="Calibri Light" pitchFamily="34" charset="0"/>
              </a:rPr>
              <a:t>ТЕ</a:t>
            </a:r>
            <a:r>
              <a:rPr lang="zh-CN" altLang="en-US" sz="1600" b="1">
                <a:effectLst>
                  <a:outerShdw blurRad="38100" dist="38100" dir="2700000" algn="tl">
                    <a:srgbClr val="C0C0C0"/>
                  </a:outerShdw>
                </a:effectLst>
                <a:latin typeface="Calibri Light" pitchFamily="34" charset="0"/>
              </a:rPr>
              <a:t>区</a:t>
            </a:r>
            <a:endParaRPr lang="zh-CN" altLang="ru-RU" sz="1600" b="1">
              <a:effectLst>
                <a:outerShdw blurRad="38100" dist="38100" dir="2700000" algn="tl">
                  <a:srgbClr val="C0C0C0"/>
                </a:outerShdw>
              </a:effectLst>
              <a:latin typeface="Calibri Light" pitchFamily="34" charset="0"/>
            </a:endParaRPr>
          </a:p>
        </p:txBody>
      </p:sp>
      <p:sp>
        <p:nvSpPr>
          <p:cNvPr id="7" name="Заголовок 1"/>
          <p:cNvSpPr txBox="1">
            <a:spLocks/>
          </p:cNvSpPr>
          <p:nvPr/>
        </p:nvSpPr>
        <p:spPr bwMode="auto">
          <a:xfrm>
            <a:off x="9121775" y="4327525"/>
            <a:ext cx="1368425" cy="293688"/>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spcBef>
                <a:spcPct val="0"/>
              </a:spcBef>
              <a:buFontTx/>
              <a:buNone/>
            </a:pPr>
            <a:r>
              <a:rPr lang="en-US" altLang="zh-CN" sz="1600" b="1">
                <a:effectLst>
                  <a:outerShdw blurRad="38100" dist="38100" dir="2700000" algn="tl">
                    <a:srgbClr val="C0C0C0"/>
                  </a:outerShdw>
                </a:effectLst>
                <a:latin typeface="Calibri Light" pitchFamily="34" charset="0"/>
              </a:rPr>
              <a:t>HAD</a:t>
            </a:r>
            <a:r>
              <a:rPr lang="zh-CN" altLang="en-US" sz="1600" b="1">
                <a:effectLst>
                  <a:outerShdw blurRad="38100" dist="38100" dir="2700000" algn="tl">
                    <a:srgbClr val="C0C0C0"/>
                  </a:outerShdw>
                </a:effectLst>
                <a:latin typeface="Calibri Light" pitchFamily="34" charset="0"/>
              </a:rPr>
              <a:t>区</a:t>
            </a:r>
            <a:endParaRPr lang="zh-CN" altLang="ru-RU" sz="1600" b="1">
              <a:effectLst>
                <a:outerShdw blurRad="38100" dist="38100" dir="2700000" algn="tl">
                  <a:srgbClr val="C0C0C0"/>
                </a:outerShdw>
              </a:effectLst>
              <a:latin typeface="Calibri Light" pitchFamily="34" charset="0"/>
            </a:endParaRPr>
          </a:p>
        </p:txBody>
      </p:sp>
      <p:sp>
        <p:nvSpPr>
          <p:cNvPr id="8" name="Заголовок 1"/>
          <p:cNvSpPr txBox="1">
            <a:spLocks/>
          </p:cNvSpPr>
          <p:nvPr/>
        </p:nvSpPr>
        <p:spPr bwMode="auto">
          <a:xfrm>
            <a:off x="8664575" y="2876550"/>
            <a:ext cx="1376363" cy="293688"/>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spcBef>
                <a:spcPct val="0"/>
              </a:spcBef>
              <a:buFontTx/>
              <a:buNone/>
            </a:pPr>
            <a:r>
              <a:rPr lang="en-US" altLang="zh-CN" sz="1600" b="1">
                <a:effectLst>
                  <a:outerShdw blurRad="38100" dist="38100" dir="2700000" algn="tl">
                    <a:srgbClr val="C0C0C0"/>
                  </a:outerShdw>
                </a:effectLst>
                <a:latin typeface="Calibri Light" pitchFamily="34" charset="0"/>
              </a:rPr>
              <a:t>MDA</a:t>
            </a:r>
            <a:r>
              <a:rPr lang="zh-CN" altLang="en-US" sz="1600" b="1">
                <a:effectLst>
                  <a:outerShdw blurRad="38100" dist="38100" dir="2700000" algn="tl">
                    <a:srgbClr val="C0C0C0"/>
                  </a:outerShdw>
                </a:effectLst>
                <a:latin typeface="Calibri Light" pitchFamily="34" charset="0"/>
              </a:rPr>
              <a:t>区</a:t>
            </a:r>
            <a:endParaRPr lang="zh-CN" altLang="ru-RU" sz="1600" b="1">
              <a:effectLst>
                <a:outerShdw blurRad="38100" dist="38100" dir="2700000" algn="tl">
                  <a:srgbClr val="C0C0C0"/>
                </a:outerShdw>
              </a:effectLst>
              <a:latin typeface="Calibri Light" pitchFamily="34" charset="0"/>
            </a:endParaRPr>
          </a:p>
        </p:txBody>
      </p:sp>
      <p:sp>
        <p:nvSpPr>
          <p:cNvPr id="9" name="Заголовок 1"/>
          <p:cNvSpPr txBox="1">
            <a:spLocks/>
          </p:cNvSpPr>
          <p:nvPr/>
        </p:nvSpPr>
        <p:spPr bwMode="auto">
          <a:xfrm>
            <a:off x="5046663" y="2876550"/>
            <a:ext cx="1376362" cy="293688"/>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spcBef>
                <a:spcPct val="0"/>
              </a:spcBef>
              <a:buFontTx/>
              <a:buNone/>
            </a:pPr>
            <a:r>
              <a:rPr lang="en-US" altLang="zh-CN" sz="1600" b="1">
                <a:effectLst>
                  <a:outerShdw blurRad="38100" dist="38100" dir="2700000" algn="tl">
                    <a:srgbClr val="C0C0C0"/>
                  </a:outerShdw>
                </a:effectLst>
                <a:latin typeface="Calibri Light" pitchFamily="34" charset="0"/>
              </a:rPr>
              <a:t>MDA</a:t>
            </a:r>
            <a:r>
              <a:rPr lang="zh-CN" altLang="en-US" sz="1600" b="1">
                <a:effectLst>
                  <a:outerShdw blurRad="38100" dist="38100" dir="2700000" algn="tl">
                    <a:srgbClr val="C0C0C0"/>
                  </a:outerShdw>
                </a:effectLst>
                <a:latin typeface="Calibri Light" pitchFamily="34" charset="0"/>
              </a:rPr>
              <a:t>区</a:t>
            </a:r>
            <a:endParaRPr lang="zh-CN" altLang="ru-RU" sz="1600" b="1">
              <a:effectLst>
                <a:outerShdw blurRad="38100" dist="38100" dir="2700000" algn="tl">
                  <a:srgbClr val="C0C0C0"/>
                </a:outerShdw>
              </a:effectLst>
              <a:latin typeface="Calibri Light" pitchFamily="34" charset="0"/>
            </a:endParaRPr>
          </a:p>
        </p:txBody>
      </p:sp>
      <p:sp>
        <p:nvSpPr>
          <p:cNvPr id="10" name="Заголовок 1"/>
          <p:cNvSpPr txBox="1">
            <a:spLocks/>
          </p:cNvSpPr>
          <p:nvPr/>
        </p:nvSpPr>
        <p:spPr bwMode="auto">
          <a:xfrm>
            <a:off x="2297113" y="4364038"/>
            <a:ext cx="1368425" cy="293687"/>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spcBef>
                <a:spcPct val="0"/>
              </a:spcBef>
              <a:buFontTx/>
              <a:buNone/>
            </a:pPr>
            <a:r>
              <a:rPr lang="en-US" altLang="zh-CN" sz="1600" b="1">
                <a:effectLst>
                  <a:outerShdw blurRad="38100" dist="38100" dir="2700000" algn="tl">
                    <a:srgbClr val="C0C0C0"/>
                  </a:outerShdw>
                </a:effectLst>
                <a:latin typeface="Calibri Light" pitchFamily="34" charset="0"/>
              </a:rPr>
              <a:t>HAD</a:t>
            </a:r>
            <a:r>
              <a:rPr lang="zh-CN" altLang="en-US" sz="1600" b="1">
                <a:effectLst>
                  <a:outerShdw blurRad="38100" dist="38100" dir="2700000" algn="tl">
                    <a:srgbClr val="C0C0C0"/>
                  </a:outerShdw>
                </a:effectLst>
                <a:latin typeface="Calibri Light" pitchFamily="34" charset="0"/>
              </a:rPr>
              <a:t>区</a:t>
            </a:r>
            <a:endParaRPr lang="zh-CN" altLang="ru-RU" sz="1600" b="1">
              <a:effectLst>
                <a:outerShdw blurRad="38100" dist="38100" dir="2700000" algn="tl">
                  <a:srgbClr val="C0C0C0"/>
                </a:outerShdw>
              </a:effectLst>
              <a:latin typeface="Calibri Light"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96900"/>
            <a:ext cx="8278813" cy="528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11"/>
          <p:cNvSpPr txBox="1">
            <a:spLocks noChangeArrowheads="1"/>
          </p:cNvSpPr>
          <p:nvPr/>
        </p:nvSpPr>
        <p:spPr bwMode="auto">
          <a:xfrm>
            <a:off x="8632825" y="1174750"/>
            <a:ext cx="2960688"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 typeface="Wingdings" pitchFamily="2" charset="2"/>
              <a:buChar char="Ø"/>
            </a:pPr>
            <a:r>
              <a:rPr lang="zh-CN" altLang="en-US" sz="1600" b="1">
                <a:solidFill>
                  <a:srgbClr val="00608B"/>
                </a:solidFill>
                <a:latin typeface="Arial Narrow" pitchFamily="34" charset="0"/>
                <a:cs typeface="Arial" pitchFamily="34" charset="0"/>
              </a:rPr>
              <a:t>泄露保护</a:t>
            </a:r>
            <a:endParaRPr lang="zh-CN" altLang="ru-RU" sz="1600" b="1">
              <a:solidFill>
                <a:srgbClr val="00608B"/>
              </a:solidFill>
              <a:latin typeface="Arial Narrow" pitchFamily="34" charset="0"/>
              <a:cs typeface="Arial" pitchFamily="34" charset="0"/>
            </a:endParaRPr>
          </a:p>
          <a:p>
            <a:pPr eaLnBrk="1" hangingPunct="1">
              <a:lnSpc>
                <a:spcPct val="100000"/>
              </a:lnSpc>
              <a:spcBef>
                <a:spcPct val="0"/>
              </a:spcBef>
              <a:buFont typeface="Wingdings" pitchFamily="2" charset="2"/>
              <a:buChar char="Ø"/>
            </a:pPr>
            <a:r>
              <a:rPr lang="zh-CN" altLang="en-US" sz="1600" b="1">
                <a:solidFill>
                  <a:srgbClr val="00608B"/>
                </a:solidFill>
                <a:latin typeface="Arial Narrow" pitchFamily="34" charset="0"/>
                <a:cs typeface="Arial" pitchFamily="34" charset="0"/>
              </a:rPr>
              <a:t>温度和湿度监控</a:t>
            </a:r>
            <a:endParaRPr lang="zh-CN" altLang="ru-RU" sz="1600" b="1">
              <a:solidFill>
                <a:srgbClr val="00608B"/>
              </a:solidFill>
              <a:latin typeface="Arial Narrow" pitchFamily="34" charset="0"/>
              <a:cs typeface="Arial" pitchFamily="34" charset="0"/>
            </a:endParaRPr>
          </a:p>
          <a:p>
            <a:pPr eaLnBrk="1" hangingPunct="1">
              <a:lnSpc>
                <a:spcPct val="100000"/>
              </a:lnSpc>
              <a:spcBef>
                <a:spcPct val="0"/>
              </a:spcBef>
              <a:buFont typeface="Wingdings" pitchFamily="2" charset="2"/>
              <a:buChar char="Ø"/>
            </a:pPr>
            <a:r>
              <a:rPr lang="zh-CN" altLang="en-US" sz="1600" b="1">
                <a:solidFill>
                  <a:srgbClr val="00608B"/>
                </a:solidFill>
                <a:latin typeface="Arial Narrow" pitchFamily="34" charset="0"/>
                <a:cs typeface="Arial" pitchFamily="34" charset="0"/>
              </a:rPr>
              <a:t>供电监控</a:t>
            </a:r>
            <a:endParaRPr lang="zh-CN" altLang="ru-RU" sz="1600" b="1">
              <a:solidFill>
                <a:srgbClr val="00608B"/>
              </a:solidFill>
              <a:latin typeface="Arial Narrow" pitchFamily="34" charset="0"/>
              <a:cs typeface="Arial" pitchFamily="34" charset="0"/>
            </a:endParaRPr>
          </a:p>
          <a:p>
            <a:pPr eaLnBrk="1" hangingPunct="1">
              <a:lnSpc>
                <a:spcPct val="100000"/>
              </a:lnSpc>
              <a:spcBef>
                <a:spcPct val="0"/>
              </a:spcBef>
              <a:buFont typeface="Wingdings" pitchFamily="2" charset="2"/>
              <a:buChar char="Ø"/>
            </a:pPr>
            <a:r>
              <a:rPr lang="zh-CN" altLang="en-US" sz="1600" b="1">
                <a:solidFill>
                  <a:srgbClr val="00608B"/>
                </a:solidFill>
                <a:latin typeface="Arial Narrow" pitchFamily="34" charset="0"/>
                <a:cs typeface="Arial" pitchFamily="34" charset="0"/>
              </a:rPr>
              <a:t>制冷监控</a:t>
            </a:r>
            <a:endParaRPr lang="zh-CN" altLang="ru-RU" sz="1600" b="1">
              <a:solidFill>
                <a:srgbClr val="00608B"/>
              </a:solidFill>
              <a:latin typeface="Arial Narrow" pitchFamily="34" charset="0"/>
              <a:cs typeface="Arial" pitchFamily="34" charset="0"/>
            </a:endParaRPr>
          </a:p>
          <a:p>
            <a:pPr eaLnBrk="1" hangingPunct="1">
              <a:lnSpc>
                <a:spcPct val="100000"/>
              </a:lnSpc>
              <a:spcBef>
                <a:spcPct val="0"/>
              </a:spcBef>
              <a:buFont typeface="Wingdings" pitchFamily="2" charset="2"/>
              <a:buChar char="Ø"/>
            </a:pPr>
            <a:r>
              <a:rPr lang="en-US" altLang="zh-CN" sz="1600" b="1">
                <a:solidFill>
                  <a:srgbClr val="00608B"/>
                </a:solidFill>
                <a:latin typeface="Arial Narrow" pitchFamily="34" charset="0"/>
                <a:cs typeface="Arial" pitchFamily="34" charset="0"/>
              </a:rPr>
              <a:t>HVAC</a:t>
            </a:r>
            <a:r>
              <a:rPr lang="ru-RU" altLang="zh-CN" sz="1600" b="1">
                <a:solidFill>
                  <a:srgbClr val="00608B"/>
                </a:solidFill>
                <a:latin typeface="Arial Narrow" pitchFamily="34" charset="0"/>
                <a:cs typeface="Arial" pitchFamily="34" charset="0"/>
              </a:rPr>
              <a:t> </a:t>
            </a:r>
            <a:r>
              <a:rPr lang="zh-CN" altLang="en-US" sz="1600" b="1">
                <a:solidFill>
                  <a:srgbClr val="00608B"/>
                </a:solidFill>
                <a:latin typeface="Arial Narrow" pitchFamily="34" charset="0"/>
                <a:cs typeface="Arial" pitchFamily="34" charset="0"/>
              </a:rPr>
              <a:t>和</a:t>
            </a:r>
            <a:r>
              <a:rPr lang="ru-RU" altLang="zh-CN" sz="1600" b="1">
                <a:solidFill>
                  <a:srgbClr val="00608B"/>
                </a:solidFill>
                <a:latin typeface="Arial Narrow" pitchFamily="34" charset="0"/>
                <a:cs typeface="Arial" pitchFamily="34" charset="0"/>
              </a:rPr>
              <a:t>ВК</a:t>
            </a:r>
            <a:r>
              <a:rPr lang="zh-CN" altLang="en-US" sz="1600" b="1">
                <a:solidFill>
                  <a:srgbClr val="00608B"/>
                </a:solidFill>
                <a:latin typeface="Arial Narrow" pitchFamily="34" charset="0"/>
                <a:cs typeface="Arial" pitchFamily="34" charset="0"/>
              </a:rPr>
              <a:t>机械系统监控</a:t>
            </a:r>
            <a:endParaRPr lang="zh-CN" altLang="ru-RU" sz="1600" b="1">
              <a:solidFill>
                <a:srgbClr val="00608B"/>
              </a:solidFill>
              <a:latin typeface="Arial Narrow" pitchFamily="34" charset="0"/>
              <a:cs typeface="Arial" pitchFamily="34" charset="0"/>
            </a:endParaRPr>
          </a:p>
          <a:p>
            <a:pPr eaLnBrk="1" hangingPunct="1">
              <a:lnSpc>
                <a:spcPct val="100000"/>
              </a:lnSpc>
              <a:spcBef>
                <a:spcPct val="0"/>
              </a:spcBef>
              <a:buFont typeface="Wingdings" pitchFamily="2" charset="2"/>
              <a:buChar char="Ø"/>
            </a:pPr>
            <a:r>
              <a:rPr lang="zh-CN" altLang="en-US" sz="1600" b="1">
                <a:solidFill>
                  <a:srgbClr val="00608B"/>
                </a:solidFill>
                <a:latin typeface="Arial Narrow" pitchFamily="34" charset="0"/>
                <a:cs typeface="Arial" pitchFamily="34" charset="0"/>
              </a:rPr>
              <a:t>所有</a:t>
            </a:r>
            <a:r>
              <a:rPr lang="en-US" altLang="zh-CN" sz="1600" b="1">
                <a:solidFill>
                  <a:srgbClr val="00608B"/>
                </a:solidFill>
                <a:latin typeface="Arial Narrow" pitchFamily="34" charset="0"/>
                <a:cs typeface="Arial" pitchFamily="34" charset="0"/>
              </a:rPr>
              <a:t>SPI</a:t>
            </a:r>
            <a:r>
              <a:rPr lang="zh-CN" altLang="en-US" sz="1600" b="1">
                <a:solidFill>
                  <a:srgbClr val="00608B"/>
                </a:solidFill>
                <a:latin typeface="Arial Narrow" pitchFamily="34" charset="0"/>
                <a:cs typeface="Arial" pitchFamily="34" charset="0"/>
              </a:rPr>
              <a:t>紧急故障情况监控</a:t>
            </a:r>
            <a:endParaRPr lang="ru-RU" altLang="zh-CN" sz="1600" b="1">
              <a:solidFill>
                <a:srgbClr val="00608B"/>
              </a:solidFill>
              <a:latin typeface="Arial Narrow" pitchFamily="34" charset="0"/>
              <a:cs typeface="Arial" pitchFamily="34" charset="0"/>
            </a:endParaRPr>
          </a:p>
          <a:p>
            <a:pPr eaLnBrk="1" hangingPunct="1">
              <a:lnSpc>
                <a:spcPct val="100000"/>
              </a:lnSpc>
              <a:spcBef>
                <a:spcPct val="0"/>
              </a:spcBef>
              <a:buFont typeface="Wingdings" pitchFamily="2" charset="2"/>
              <a:buChar char="Ø"/>
            </a:pPr>
            <a:r>
              <a:rPr lang="zh-CN" altLang="en-US" sz="1600" b="1">
                <a:solidFill>
                  <a:srgbClr val="00608B"/>
                </a:solidFill>
                <a:latin typeface="Arial Narrow" pitchFamily="34" charset="0"/>
                <a:cs typeface="Arial" pitchFamily="34" charset="0"/>
              </a:rPr>
              <a:t>数据中心消防监控</a:t>
            </a:r>
            <a:endParaRPr lang="zh-CN" altLang="ru-RU" sz="1600" b="1">
              <a:solidFill>
                <a:srgbClr val="00608B"/>
              </a:solidFill>
              <a:latin typeface="Arial Narrow" pitchFamily="34" charset="0"/>
              <a:cs typeface="Arial" pitchFamily="34" charset="0"/>
            </a:endParaRPr>
          </a:p>
          <a:p>
            <a:pPr eaLnBrk="1" hangingPunct="1">
              <a:lnSpc>
                <a:spcPct val="100000"/>
              </a:lnSpc>
              <a:spcBef>
                <a:spcPct val="0"/>
              </a:spcBef>
              <a:buFont typeface="Wingdings" pitchFamily="2" charset="2"/>
              <a:buChar char="Ø"/>
            </a:pPr>
            <a:r>
              <a:rPr lang="zh-CN" altLang="en-US" sz="1600" b="1">
                <a:solidFill>
                  <a:srgbClr val="00608B"/>
                </a:solidFill>
                <a:latin typeface="Arial Narrow" pitchFamily="34" charset="0"/>
                <a:cs typeface="Arial" pitchFamily="34" charset="0"/>
              </a:rPr>
              <a:t>安全监控</a:t>
            </a:r>
            <a:endParaRPr lang="zh-CN" altLang="ru-RU" sz="1600" b="1">
              <a:solidFill>
                <a:srgbClr val="00608B"/>
              </a:solidFill>
              <a:latin typeface="Arial Narrow" pitchFamily="34" charset="0"/>
              <a:cs typeface="Arial" pitchFamily="34" charset="0"/>
            </a:endParaRPr>
          </a:p>
          <a:p>
            <a:pPr eaLnBrk="1" hangingPunct="1">
              <a:lnSpc>
                <a:spcPct val="100000"/>
              </a:lnSpc>
              <a:spcBef>
                <a:spcPct val="0"/>
              </a:spcBef>
              <a:buFontTx/>
              <a:buChar char="-"/>
            </a:pPr>
            <a:endParaRPr lang="ru-RU" altLang="zh-CN" sz="1600" b="1">
              <a:latin typeface="Arial Narrow" pitchFamily="34" charset="0"/>
              <a:cs typeface="Arial" pitchFamily="34" charset="0"/>
            </a:endParaRPr>
          </a:p>
        </p:txBody>
      </p:sp>
      <p:sp>
        <p:nvSpPr>
          <p:cNvPr id="26628" name="Text Box 11"/>
          <p:cNvSpPr txBox="1">
            <a:spLocks noChangeArrowheads="1"/>
          </p:cNvSpPr>
          <p:nvPr/>
        </p:nvSpPr>
        <p:spPr bwMode="auto">
          <a:xfrm>
            <a:off x="8485188" y="4384675"/>
            <a:ext cx="2884487"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285750"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just" eaLnBrk="1" hangingPunct="1">
              <a:lnSpc>
                <a:spcPct val="100000"/>
              </a:lnSpc>
              <a:spcBef>
                <a:spcPct val="0"/>
              </a:spcBef>
              <a:buFont typeface="Wingdings" pitchFamily="2" charset="2"/>
              <a:buChar char="q"/>
            </a:pPr>
            <a:r>
              <a:rPr lang="zh-CN" altLang="en-US" sz="1800" b="1">
                <a:latin typeface="Arial Narrow" pitchFamily="34" charset="0"/>
                <a:cs typeface="Arial" pitchFamily="34" charset="0"/>
              </a:rPr>
              <a:t>统一顶级接口</a:t>
            </a:r>
            <a:r>
              <a:rPr lang="zh-CN" altLang="ru-RU" sz="1800" b="1">
                <a:latin typeface="Arial Narrow" pitchFamily="34" charset="0"/>
                <a:cs typeface="Arial" pitchFamily="34" charset="0"/>
              </a:rPr>
              <a:t> </a:t>
            </a:r>
          </a:p>
          <a:p>
            <a:pPr algn="just" eaLnBrk="1" hangingPunct="1">
              <a:lnSpc>
                <a:spcPct val="100000"/>
              </a:lnSpc>
              <a:spcBef>
                <a:spcPct val="0"/>
              </a:spcBef>
              <a:buFont typeface="Wingdings" pitchFamily="2" charset="2"/>
              <a:buChar char="q"/>
            </a:pPr>
            <a:r>
              <a:rPr lang="zh-CN" altLang="en-US" sz="1800" b="1">
                <a:latin typeface="Arial Narrow" pitchFamily="34" charset="0"/>
                <a:cs typeface="Arial" pitchFamily="34" charset="0"/>
              </a:rPr>
              <a:t>在一个软硬件系统内各种协议数据的集合</a:t>
            </a:r>
            <a:endParaRPr lang="zh-CN" altLang="ru-RU" sz="1800" b="1">
              <a:latin typeface="Arial Narrow" pitchFamily="34" charset="0"/>
              <a:cs typeface="Arial" pitchFamily="34" charset="0"/>
            </a:endParaRPr>
          </a:p>
          <a:p>
            <a:pPr algn="just" eaLnBrk="1" hangingPunct="1">
              <a:lnSpc>
                <a:spcPct val="100000"/>
              </a:lnSpc>
              <a:spcBef>
                <a:spcPct val="0"/>
              </a:spcBef>
              <a:buFont typeface="Wingdings" pitchFamily="2" charset="2"/>
              <a:buChar char="q"/>
            </a:pPr>
            <a:r>
              <a:rPr lang="zh-CN" altLang="en-US" sz="1800" b="1">
                <a:latin typeface="Arial Narrow" pitchFamily="34" charset="0"/>
                <a:cs typeface="Arial" pitchFamily="34" charset="0"/>
              </a:rPr>
              <a:t>高容错性</a:t>
            </a:r>
            <a:endParaRPr lang="zh-CN" altLang="ru-RU" sz="1800" b="1">
              <a:latin typeface="Arial Narrow" pitchFamily="34" charset="0"/>
              <a:cs typeface="Arial" pitchFamily="34" charset="0"/>
            </a:endParaRPr>
          </a:p>
          <a:p>
            <a:pPr algn="just" eaLnBrk="1" hangingPunct="1">
              <a:lnSpc>
                <a:spcPct val="100000"/>
              </a:lnSpc>
              <a:spcBef>
                <a:spcPct val="0"/>
              </a:spcBef>
              <a:buFont typeface="Wingdings" pitchFamily="2" charset="2"/>
              <a:buChar char="q"/>
            </a:pPr>
            <a:r>
              <a:rPr lang="zh-CN" altLang="en-US" sz="1800" b="1">
                <a:latin typeface="Arial Narrow" pitchFamily="34" charset="0"/>
                <a:cs typeface="Arial" pitchFamily="34" charset="0"/>
              </a:rPr>
              <a:t>扩展性</a:t>
            </a:r>
            <a:endParaRPr lang="zh-CN" altLang="ru-RU" sz="1800" b="1">
              <a:latin typeface="Arial Narrow" pitchFamily="34" charset="0"/>
              <a:cs typeface="Arial" pitchFamily="34" charset="0"/>
            </a:endParaRPr>
          </a:p>
          <a:p>
            <a:pPr eaLnBrk="1" hangingPunct="1">
              <a:lnSpc>
                <a:spcPct val="100000"/>
              </a:lnSpc>
              <a:spcBef>
                <a:spcPct val="0"/>
              </a:spcBef>
              <a:buFont typeface="Wingdings" pitchFamily="2" charset="2"/>
              <a:buChar char="q"/>
            </a:pPr>
            <a:endParaRPr lang="ru-RU" altLang="zh-CN" sz="1800" b="1">
              <a:solidFill>
                <a:srgbClr val="00608B"/>
              </a:solidFill>
              <a:latin typeface="Arial Narrow" pitchFamily="34" charset="0"/>
              <a:cs typeface="Arial" pitchFamily="34" charset="0"/>
            </a:endParaRPr>
          </a:p>
        </p:txBody>
      </p:sp>
      <p:sp>
        <p:nvSpPr>
          <p:cNvPr id="9" name="Заголовок 1"/>
          <p:cNvSpPr txBox="1">
            <a:spLocks/>
          </p:cNvSpPr>
          <p:nvPr/>
        </p:nvSpPr>
        <p:spPr bwMode="auto">
          <a:xfrm>
            <a:off x="8909050" y="3640138"/>
            <a:ext cx="1903413" cy="401637"/>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spcBef>
                <a:spcPct val="0"/>
              </a:spcBef>
              <a:buFontTx/>
              <a:buNone/>
            </a:pPr>
            <a:r>
              <a:rPr lang="zh-CN" altLang="en-US" sz="2400" b="1">
                <a:effectLst>
                  <a:outerShdw blurRad="38100" dist="38100" dir="2700000" algn="tl">
                    <a:srgbClr val="C0C0C0"/>
                  </a:outerShdw>
                </a:effectLst>
                <a:latin typeface="Calibri Light" pitchFamily="34" charset="0"/>
              </a:rPr>
              <a:t>主要特性</a:t>
            </a:r>
            <a:endParaRPr lang="zh-CN" altLang="ru-RU" sz="2400" b="1">
              <a:effectLst>
                <a:outerShdw blurRad="38100" dist="38100" dir="2700000" algn="tl">
                  <a:srgbClr val="C0C0C0"/>
                </a:outerShdw>
              </a:effectLst>
              <a:latin typeface="Calibri Light" pitchFamily="34" charset="0"/>
            </a:endParaRPr>
          </a:p>
        </p:txBody>
      </p:sp>
      <p:sp>
        <p:nvSpPr>
          <p:cNvPr id="10" name="Заголовок 1"/>
          <p:cNvSpPr txBox="1">
            <a:spLocks/>
          </p:cNvSpPr>
          <p:nvPr/>
        </p:nvSpPr>
        <p:spPr bwMode="auto">
          <a:xfrm>
            <a:off x="7529513" y="384175"/>
            <a:ext cx="3729037" cy="438150"/>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2400" b="1">
                <a:solidFill>
                  <a:srgbClr val="C00000"/>
                </a:solidFill>
                <a:effectLst>
                  <a:outerShdw blurRad="38100" dist="38100" dir="2700000" algn="tl">
                    <a:srgbClr val="C0C0C0"/>
                  </a:outerShdw>
                </a:effectLst>
                <a:latin typeface="FrutigerNext LT Medium"/>
              </a:rPr>
              <a:t>数据中心自动调配系统</a:t>
            </a:r>
            <a:endParaRPr lang="zh-CN" altLang="ru-RU" sz="2400" b="1">
              <a:solidFill>
                <a:srgbClr val="C00000"/>
              </a:solidFill>
              <a:effectLst>
                <a:outerShdw blurRad="38100" dist="38100" dir="2700000" algn="tl">
                  <a:srgbClr val="C0C0C0"/>
                </a:outerShdw>
              </a:effectLst>
              <a:latin typeface="FrutigerNext LT Medium"/>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975" y="2689225"/>
            <a:ext cx="5173663"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7" descr="1277720614781_P10306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0475" y="1716088"/>
            <a:ext cx="3602038"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11"/>
          <p:cNvSpPr txBox="1">
            <a:spLocks noChangeArrowheads="1"/>
          </p:cNvSpPr>
          <p:nvPr/>
        </p:nvSpPr>
        <p:spPr bwMode="auto">
          <a:xfrm>
            <a:off x="7618413" y="5156200"/>
            <a:ext cx="3406775"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 typeface="Wingdings" pitchFamily="2" charset="2"/>
              <a:buChar char="q"/>
            </a:pPr>
            <a:r>
              <a:rPr lang="zh-CN" altLang="en-US" sz="1600" b="1">
                <a:latin typeface="Arial Narrow" pitchFamily="34" charset="0"/>
                <a:ea typeface="华文细黑" pitchFamily="2" charset="-122"/>
                <a:cs typeface="Arial" pitchFamily="34" charset="0"/>
              </a:rPr>
              <a:t>比模块更经济的设备</a:t>
            </a:r>
            <a:endParaRPr lang="zh-CN" altLang="ru-RU" sz="1600" b="1">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q"/>
            </a:pPr>
            <a:r>
              <a:rPr lang="zh-CN" altLang="en-US" sz="1600" b="1">
                <a:latin typeface="Arial Narrow" pitchFamily="34" charset="0"/>
                <a:ea typeface="华文细黑" pitchFamily="2" charset="-122"/>
                <a:cs typeface="Arial" pitchFamily="34" charset="0"/>
              </a:rPr>
              <a:t>高可靠性、防止虚假报警</a:t>
            </a:r>
            <a:endParaRPr lang="zh-CN" altLang="ru-RU" sz="1600" b="1">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q"/>
            </a:pPr>
            <a:r>
              <a:rPr lang="zh-CN" altLang="en-US" sz="1600" b="1">
                <a:latin typeface="Arial Narrow" pitchFamily="34" charset="0"/>
                <a:ea typeface="华文细黑" pitchFamily="2" charset="-122"/>
                <a:cs typeface="Arial" pitchFamily="34" charset="0"/>
              </a:rPr>
              <a:t>接入总系统的调配</a:t>
            </a:r>
            <a:endParaRPr lang="zh-CN" altLang="ru-RU" sz="1600" b="1">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q"/>
            </a:pPr>
            <a:r>
              <a:rPr lang="zh-CN" altLang="en-US" sz="1600" b="1">
                <a:latin typeface="Arial Narrow" pitchFamily="34" charset="0"/>
                <a:ea typeface="华文细黑" pitchFamily="2" charset="-122"/>
                <a:cs typeface="Arial" pitchFamily="34" charset="0"/>
              </a:rPr>
              <a:t>预警系统和疏散管理</a:t>
            </a:r>
            <a:endParaRPr lang="zh-CN" altLang="ru-RU" sz="1600" b="1">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q"/>
            </a:pPr>
            <a:endParaRPr lang="ru-RU" altLang="zh-CN" sz="1400" b="1">
              <a:solidFill>
                <a:srgbClr val="00608B"/>
              </a:solidFill>
              <a:latin typeface="Arial Narrow" pitchFamily="34" charset="0"/>
              <a:ea typeface="华文细黑" pitchFamily="2" charset="-122"/>
              <a:cs typeface="Arial" pitchFamily="34" charset="0"/>
            </a:endParaRPr>
          </a:p>
        </p:txBody>
      </p:sp>
      <p:sp>
        <p:nvSpPr>
          <p:cNvPr id="5" name="Заголовок 1"/>
          <p:cNvSpPr txBox="1">
            <a:spLocks/>
          </p:cNvSpPr>
          <p:nvPr/>
        </p:nvSpPr>
        <p:spPr bwMode="auto">
          <a:xfrm>
            <a:off x="5573713" y="5783263"/>
            <a:ext cx="1604962" cy="350837"/>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spcBef>
                <a:spcPct val="0"/>
              </a:spcBef>
              <a:buFontTx/>
              <a:buNone/>
            </a:pPr>
            <a:r>
              <a:rPr lang="zh-CN" altLang="en-US" sz="2000" b="1">
                <a:effectLst>
                  <a:outerShdw blurRad="38100" dist="38100" dir="2700000" algn="tl">
                    <a:srgbClr val="C0C0C0"/>
                  </a:outerShdw>
                </a:effectLst>
                <a:latin typeface="Calibri Light" pitchFamily="34" charset="0"/>
              </a:rPr>
              <a:t>主要特性</a:t>
            </a:r>
            <a:endParaRPr lang="zh-CN" altLang="ru-RU" sz="2000" b="1">
              <a:effectLst>
                <a:outerShdw blurRad="38100" dist="38100" dir="2700000" algn="tl">
                  <a:srgbClr val="C0C0C0"/>
                </a:outerShdw>
              </a:effectLst>
              <a:latin typeface="Calibri Light" pitchFamily="34" charset="0"/>
            </a:endParaRPr>
          </a:p>
        </p:txBody>
      </p:sp>
      <p:sp>
        <p:nvSpPr>
          <p:cNvPr id="6" name="Заголовок 1"/>
          <p:cNvSpPr txBox="1">
            <a:spLocks/>
          </p:cNvSpPr>
          <p:nvPr/>
        </p:nvSpPr>
        <p:spPr bwMode="auto">
          <a:xfrm>
            <a:off x="7237413" y="654050"/>
            <a:ext cx="3622675" cy="438150"/>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2400" b="1">
                <a:solidFill>
                  <a:srgbClr val="C00000"/>
                </a:solidFill>
                <a:effectLst>
                  <a:outerShdw blurRad="38100" dist="38100" dir="2700000" algn="tl">
                    <a:srgbClr val="C0C0C0"/>
                  </a:outerShdw>
                </a:effectLst>
                <a:latin typeface="Calibri Light" pitchFamily="34" charset="0"/>
              </a:rPr>
              <a:t>数据中心气压消防系统</a:t>
            </a:r>
            <a:endParaRPr lang="zh-CN" altLang="ru-RU" b="1">
              <a:solidFill>
                <a:srgbClr val="C00000"/>
              </a:solidFill>
              <a:effectLst>
                <a:outerShdw blurRad="38100" dist="38100" dir="2700000" algn="tl">
                  <a:srgbClr val="C0C0C0"/>
                </a:outerShdw>
              </a:effectLst>
              <a:latin typeface="Calibri Light" pitchFamily="34" charset="0"/>
              <a:cs typeface="Arial" pitchFamily="34" charset="0"/>
            </a:endParaRPr>
          </a:p>
        </p:txBody>
      </p:sp>
      <p:sp>
        <p:nvSpPr>
          <p:cNvPr id="27655" name="Text Box 7"/>
          <p:cNvSpPr txBox="1">
            <a:spLocks noChangeArrowheads="1"/>
          </p:cNvSpPr>
          <p:nvPr/>
        </p:nvSpPr>
        <p:spPr bwMode="auto">
          <a:xfrm>
            <a:off x="1733550" y="944563"/>
            <a:ext cx="3403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 typeface="Wingdings" pitchFamily="2" charset="2"/>
              <a:buChar char="Ø"/>
            </a:pPr>
            <a:r>
              <a:rPr lang="zh-CN" altLang="en-US" sz="1800" b="1">
                <a:solidFill>
                  <a:srgbClr val="00608B"/>
                </a:solidFill>
                <a:latin typeface="Arial Narrow" pitchFamily="34" charset="0"/>
                <a:ea typeface="华文细黑" pitchFamily="2" charset="-122"/>
                <a:cs typeface="Arial" pitchFamily="34" charset="0"/>
              </a:rPr>
              <a:t>集中式自动气压消防站</a:t>
            </a:r>
            <a:r>
              <a:rPr lang="zh-CN" altLang="ru-RU" sz="1800" b="1">
                <a:solidFill>
                  <a:srgbClr val="00608B"/>
                </a:solidFill>
                <a:latin typeface="Arial Narrow" pitchFamily="34" charset="0"/>
                <a:ea typeface="华文细黑" pitchFamily="2" charset="-122"/>
                <a:cs typeface="Arial" pitchFamily="34" charset="0"/>
              </a:rPr>
              <a:t> </a:t>
            </a:r>
            <a:endParaRPr lang="zh-CN" altLang="en-US" sz="1800" b="1">
              <a:solidFill>
                <a:srgbClr val="00608B"/>
              </a:solidFill>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Ø"/>
            </a:pPr>
            <a:r>
              <a:rPr lang="zh-CN" altLang="en-US" sz="1800" b="1">
                <a:solidFill>
                  <a:srgbClr val="00608B"/>
                </a:solidFill>
                <a:latin typeface="Arial Narrow" pitchFamily="34" charset="0"/>
                <a:ea typeface="华文细黑" pitchFamily="2" charset="-122"/>
                <a:cs typeface="Arial" pitchFamily="34" charset="0"/>
              </a:rPr>
              <a:t>防火流体 </a:t>
            </a:r>
            <a:r>
              <a:rPr lang="ru-RU" altLang="zh-CN" sz="1800" b="1">
                <a:solidFill>
                  <a:srgbClr val="00608B"/>
                </a:solidFill>
                <a:latin typeface="Arial Narrow" pitchFamily="34" charset="0"/>
                <a:ea typeface="华文细黑" pitchFamily="2" charset="-122"/>
                <a:cs typeface="Arial" pitchFamily="34" charset="0"/>
              </a:rPr>
              <a:t>— </a:t>
            </a:r>
            <a:r>
              <a:rPr lang="zh-CN" altLang="en-US" sz="1800" b="1">
                <a:solidFill>
                  <a:srgbClr val="00608B"/>
                </a:solidFill>
                <a:latin typeface="Arial Narrow" pitchFamily="34" charset="0"/>
                <a:ea typeface="华文细黑" pitchFamily="2" charset="-122"/>
                <a:cs typeface="Arial" pitchFamily="34" charset="0"/>
              </a:rPr>
              <a:t>氟利昂</a:t>
            </a:r>
            <a:r>
              <a:rPr lang="ru-RU" altLang="zh-CN" sz="1800" b="1">
                <a:solidFill>
                  <a:srgbClr val="00608B"/>
                </a:solidFill>
                <a:latin typeface="Arial Narrow" pitchFamily="34" charset="0"/>
                <a:ea typeface="华文细黑" pitchFamily="2" charset="-122"/>
                <a:cs typeface="Arial" pitchFamily="34" charset="0"/>
              </a:rPr>
              <a:t> 125</a:t>
            </a:r>
          </a:p>
          <a:p>
            <a:pPr eaLnBrk="1" hangingPunct="1">
              <a:lnSpc>
                <a:spcPct val="100000"/>
              </a:lnSpc>
              <a:spcBef>
                <a:spcPct val="0"/>
              </a:spcBef>
              <a:buFont typeface="Wingdings" pitchFamily="2" charset="2"/>
              <a:buChar char="Ø"/>
            </a:pPr>
            <a:r>
              <a:rPr lang="zh-CN" altLang="en-US" sz="1800" b="1">
                <a:solidFill>
                  <a:srgbClr val="00608B"/>
                </a:solidFill>
                <a:latin typeface="Arial Narrow" pitchFamily="34" charset="0"/>
                <a:ea typeface="华文细黑" pitchFamily="2" charset="-122"/>
                <a:cs typeface="Arial" pitchFamily="34" charset="0"/>
              </a:rPr>
              <a:t>供电部分</a:t>
            </a:r>
            <a:r>
              <a:rPr lang="zh-CN" altLang="ru-RU" sz="1800" b="1">
                <a:solidFill>
                  <a:srgbClr val="00608B"/>
                </a:solidFill>
                <a:latin typeface="Arial Narrow" pitchFamily="34" charset="0"/>
                <a:ea typeface="华文细黑" pitchFamily="2" charset="-122"/>
                <a:cs typeface="Arial" pitchFamily="34" charset="0"/>
              </a:rPr>
              <a:t> </a:t>
            </a:r>
            <a:r>
              <a:rPr lang="ru-RU" altLang="zh-CN" sz="1800" b="1">
                <a:solidFill>
                  <a:srgbClr val="00608B"/>
                </a:solidFill>
                <a:latin typeface="Arial Narrow" pitchFamily="34" charset="0"/>
                <a:ea typeface="华文细黑" pitchFamily="2" charset="-122"/>
                <a:cs typeface="Arial" pitchFamily="34" charset="0"/>
              </a:rPr>
              <a:t>—</a:t>
            </a:r>
            <a:r>
              <a:rPr lang="en-US" altLang="zh-CN" sz="1800" b="1">
                <a:solidFill>
                  <a:srgbClr val="00608B"/>
                </a:solidFill>
                <a:latin typeface="Arial Narrow" pitchFamily="34" charset="0"/>
                <a:ea typeface="华文细黑" pitchFamily="2" charset="-122"/>
                <a:cs typeface="Arial" pitchFamily="34" charset="0"/>
              </a:rPr>
              <a:t> Bolid</a:t>
            </a:r>
            <a:endParaRPr lang="ru-RU" altLang="zh-CN" sz="1800" b="1">
              <a:solidFill>
                <a:srgbClr val="00608B"/>
              </a:solidFill>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Ø"/>
            </a:pPr>
            <a:r>
              <a:rPr lang="zh-CN" altLang="en-US" sz="1800" b="1">
                <a:solidFill>
                  <a:srgbClr val="00608B"/>
                </a:solidFill>
                <a:latin typeface="Arial Narrow" pitchFamily="34" charset="0"/>
                <a:ea typeface="华文细黑" pitchFamily="2" charset="-122"/>
                <a:cs typeface="Arial" pitchFamily="34" charset="0"/>
              </a:rPr>
              <a:t>留个方向</a:t>
            </a:r>
            <a:endParaRPr lang="zh-CN" altLang="ru-RU" sz="1800" b="1">
              <a:solidFill>
                <a:srgbClr val="00608B"/>
              </a:solidFill>
              <a:latin typeface="Arial Narrow" pitchFamily="34" charset="0"/>
              <a:ea typeface="华文细黑" pitchFamily="2" charset="-122"/>
              <a:cs typeface="Arial"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98463" y="147638"/>
            <a:ext cx="10020300" cy="441325"/>
          </a:xfrm>
          <a:prstGeom prst="rect">
            <a:avLst/>
          </a:prstGeom>
          <a:noFill/>
          <a:ln>
            <a:noFill/>
          </a:ln>
          <a:extLst/>
        </p:spPr>
        <p:txBody>
          <a:bodyPr lIns="288000" tIns="36000" rIns="72000" bIns="36000"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400" b="1">
                <a:solidFill>
                  <a:srgbClr val="C00000"/>
                </a:solidFill>
                <a:effectLst>
                  <a:outerShdw blurRad="38100" dist="38100" dir="2700000" algn="tl">
                    <a:srgbClr val="C0C0C0"/>
                  </a:outerShdw>
                </a:effectLst>
                <a:latin typeface="FrutigerNext LT Medium"/>
              </a:rPr>
              <a:t>     早期火灾探测系统</a:t>
            </a:r>
            <a:endParaRPr lang="ru-RU" altLang="ru-RU" sz="2400" b="1">
              <a:solidFill>
                <a:srgbClr val="C00000"/>
              </a:solidFill>
              <a:effectLst>
                <a:outerShdw blurRad="38100" dist="38100" dir="2700000" algn="tl">
                  <a:srgbClr val="C0C0C0"/>
                </a:outerShdw>
              </a:effectLst>
              <a:latin typeface="FrutigerNext LT Medium"/>
            </a:endParaRPr>
          </a:p>
        </p:txBody>
      </p:sp>
      <p:pic>
        <p:nvPicPr>
          <p:cNvPr id="28675" name="Picture 2" descr="H:\База для проектирования\Шаблоны\ЦОД\ЦОД_Екатеринбург\ЦОД_Екатеринбург\АСПС_ЦОД\Вставленное изображение #14.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2238" y="741363"/>
            <a:ext cx="4240212"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3" descr="I:\Проектирование\Депо\ЦОД\аспирационник.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0" y="3954463"/>
            <a:ext cx="2824163"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Прямоугольник 5"/>
          <p:cNvSpPr>
            <a:spLocks noChangeArrowheads="1"/>
          </p:cNvSpPr>
          <p:nvPr/>
        </p:nvSpPr>
        <p:spPr bwMode="auto">
          <a:xfrm>
            <a:off x="584200" y="3008313"/>
            <a:ext cx="82089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1600" b="1">
                <a:latin typeface="Arial Narrow" pitchFamily="34" charset="0"/>
                <a:ea typeface="华文细黑" pitchFamily="2" charset="-122"/>
                <a:cs typeface="Arial" pitchFamily="34" charset="0"/>
              </a:rPr>
              <a:t>空气从受管制的楼宇通过吸气器吸出，通过进气管道到激光火灾报警敏感器</a:t>
            </a:r>
            <a:endParaRPr lang="ru-RU" altLang="zh-CN" sz="1600" b="1">
              <a:latin typeface="Arial Narrow" pitchFamily="34" charset="0"/>
              <a:ea typeface="华文细黑" pitchFamily="2" charset="-122"/>
              <a:cs typeface="Arial" pitchFamily="34" charset="0"/>
            </a:endParaRPr>
          </a:p>
        </p:txBody>
      </p:sp>
      <p:pic>
        <p:nvPicPr>
          <p:cNvPr id="28678" name="Picture 7" descr="http://security-info.com.ua/upload/medialibrary/7a8/idv2%20-%20vplng%20wxgmua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938" y="887413"/>
            <a:ext cx="2808287"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矩形 28"/>
          <p:cNvSpPr>
            <a:spLocks noChangeArrowheads="1"/>
          </p:cNvSpPr>
          <p:nvPr/>
        </p:nvSpPr>
        <p:spPr bwMode="auto">
          <a:xfrm>
            <a:off x="4694238" y="4122738"/>
            <a:ext cx="61087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1900" b="1">
                <a:solidFill>
                  <a:srgbClr val="002060"/>
                </a:solidFill>
                <a:ea typeface="Microsoft YaHei" pitchFamily="34" charset="-122"/>
              </a:rPr>
              <a:t>机器房、电信设施房、不间断电源室配有吸气系统。</a:t>
            </a:r>
            <a:endParaRPr lang="en-US" altLang="zh-CN" sz="1900" b="1">
              <a:solidFill>
                <a:srgbClr val="002060"/>
              </a:solidFill>
              <a:ea typeface="Microsoft YaHei" pitchFamily="34" charset="-122"/>
            </a:endParaRPr>
          </a:p>
        </p:txBody>
      </p:sp>
      <p:sp>
        <p:nvSpPr>
          <p:cNvPr id="28680" name="Прямоугольник 2"/>
          <p:cNvSpPr>
            <a:spLocks noChangeArrowheads="1"/>
          </p:cNvSpPr>
          <p:nvPr/>
        </p:nvSpPr>
        <p:spPr bwMode="auto">
          <a:xfrm>
            <a:off x="4411663" y="3244850"/>
            <a:ext cx="47767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1800">
                <a:latin typeface="Arial" pitchFamily="34" charset="0"/>
              </a:rPr>
              <a:t>                           </a:t>
            </a:r>
            <a:endParaRPr lang="ru-RU" altLang="ru-RU" sz="1800">
              <a:latin typeface="Arial"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Группа 1"/>
          <p:cNvGrpSpPr>
            <a:grpSpLocks/>
          </p:cNvGrpSpPr>
          <p:nvPr/>
        </p:nvGrpSpPr>
        <p:grpSpPr bwMode="auto">
          <a:xfrm>
            <a:off x="1849438" y="757238"/>
            <a:ext cx="6786562" cy="3817937"/>
            <a:chOff x="530225" y="479425"/>
            <a:chExt cx="7345363" cy="5624566"/>
          </a:xfrm>
        </p:grpSpPr>
        <p:pic>
          <p:nvPicPr>
            <p:cNvPr id="29702"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75" y="3575050"/>
              <a:ext cx="7207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 Box 15"/>
            <p:cNvSpPr txBox="1">
              <a:spLocks noChangeArrowheads="1"/>
            </p:cNvSpPr>
            <p:nvPr/>
          </p:nvSpPr>
          <p:spPr bwMode="auto">
            <a:xfrm>
              <a:off x="2619573" y="3288200"/>
              <a:ext cx="786942" cy="404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ru-RU" altLang="zh-CN" sz="1200" b="1">
                  <a:latin typeface="Arial Narrow" pitchFamily="34" charset="0"/>
                  <a:ea typeface="华文细黑" pitchFamily="2" charset="-122"/>
                  <a:cs typeface="Arial" pitchFamily="34" charset="0"/>
                </a:rPr>
                <a:t>С2000М</a:t>
              </a:r>
            </a:p>
          </p:txBody>
        </p:sp>
        <p:pic>
          <p:nvPicPr>
            <p:cNvPr id="29704" name="Picture 16" descr="датч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0538" y="766763"/>
              <a:ext cx="4191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7" descr="d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6938" y="766763"/>
              <a:ext cx="43180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Text Box 21"/>
            <p:cNvSpPr txBox="1">
              <a:spLocks noChangeArrowheads="1"/>
            </p:cNvSpPr>
            <p:nvPr/>
          </p:nvSpPr>
          <p:spPr bwMode="auto">
            <a:xfrm>
              <a:off x="3502734" y="479425"/>
              <a:ext cx="1017183" cy="40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ru-RU" altLang="zh-CN" sz="1200" b="1">
                  <a:latin typeface="Arial Narrow" pitchFamily="34" charset="0"/>
                  <a:ea typeface="华文细黑" pitchFamily="2" charset="-122"/>
                  <a:cs typeface="Arial" pitchFamily="34" charset="0"/>
                </a:rPr>
                <a:t>С2000-КДЛ</a:t>
              </a:r>
            </a:p>
          </p:txBody>
        </p:sp>
        <p:sp>
          <p:nvSpPr>
            <p:cNvPr id="29707" name="Text Box 22"/>
            <p:cNvSpPr txBox="1">
              <a:spLocks noChangeArrowheads="1"/>
            </p:cNvSpPr>
            <p:nvPr/>
          </p:nvSpPr>
          <p:spPr bwMode="auto">
            <a:xfrm>
              <a:off x="4562872" y="479425"/>
              <a:ext cx="754296" cy="40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ru-RU" altLang="zh-CN" sz="1200" b="1">
                  <a:latin typeface="Arial Narrow" pitchFamily="34" charset="0"/>
                  <a:ea typeface="华文细黑" pitchFamily="2" charset="-122"/>
                  <a:cs typeface="Arial" pitchFamily="34" charset="0"/>
                </a:rPr>
                <a:t>ДИП-34</a:t>
              </a:r>
            </a:p>
          </p:txBody>
        </p:sp>
        <p:sp>
          <p:nvSpPr>
            <p:cNvPr id="29708" name="Text Box 23"/>
            <p:cNvSpPr txBox="1">
              <a:spLocks noChangeArrowheads="1"/>
            </p:cNvSpPr>
            <p:nvPr/>
          </p:nvSpPr>
          <p:spPr bwMode="auto">
            <a:xfrm>
              <a:off x="5282804" y="479425"/>
              <a:ext cx="900344" cy="40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ru-RU" altLang="zh-CN" sz="1200" b="1">
                  <a:latin typeface="Arial Narrow" pitchFamily="34" charset="0"/>
                  <a:ea typeface="华文细黑" pitchFamily="2" charset="-122"/>
                  <a:cs typeface="Arial" pitchFamily="34" charset="0"/>
                </a:rPr>
                <a:t>С2000-ИК</a:t>
              </a:r>
            </a:p>
          </p:txBody>
        </p:sp>
        <p:pic>
          <p:nvPicPr>
            <p:cNvPr id="29709" name="Picture 24" descr="product_342_011201_0026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225" y="3360738"/>
              <a:ext cx="11604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Picture 27" descr="С2000_КДЛ"/>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8550" y="766763"/>
              <a:ext cx="720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Picture 33" descr="11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4188" y="3575050"/>
              <a:ext cx="681037"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2" name="Rectangle 36"/>
            <p:cNvSpPr>
              <a:spLocks noChangeArrowheads="1"/>
            </p:cNvSpPr>
            <p:nvPr/>
          </p:nvSpPr>
          <p:spPr bwMode="auto">
            <a:xfrm>
              <a:off x="1682750" y="3287713"/>
              <a:ext cx="9001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ru-RU" altLang="zh-CN" sz="1200" b="1">
                  <a:latin typeface="Arial Narrow" pitchFamily="34" charset="0"/>
                  <a:ea typeface="华文细黑" pitchFamily="2" charset="-122"/>
                </a:rPr>
                <a:t>С2000-ПИ</a:t>
              </a:r>
            </a:p>
          </p:txBody>
        </p:sp>
        <p:pic>
          <p:nvPicPr>
            <p:cNvPr id="29713" name="Picture 38" descr="c2000_sm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6938" y="817563"/>
              <a:ext cx="4699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4" name="Picture 40" descr="preview"/>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62700" y="766763"/>
              <a:ext cx="4651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5" name="Text Box 41"/>
            <p:cNvSpPr txBox="1">
              <a:spLocks noChangeArrowheads="1"/>
            </p:cNvSpPr>
            <p:nvPr/>
          </p:nvSpPr>
          <p:spPr bwMode="auto">
            <a:xfrm>
              <a:off x="6147065" y="479425"/>
              <a:ext cx="900344" cy="40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ru-RU" altLang="zh-CN" sz="1200" b="1">
                  <a:latin typeface="Arial Narrow" pitchFamily="34" charset="0"/>
                  <a:ea typeface="华文细黑" pitchFamily="2" charset="-122"/>
                  <a:cs typeface="Arial" pitchFamily="34" charset="0"/>
                </a:rPr>
                <a:t>С2000-ИК</a:t>
              </a:r>
            </a:p>
          </p:txBody>
        </p:sp>
        <p:pic>
          <p:nvPicPr>
            <p:cNvPr id="29716" name="Picture 63" descr="датч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3563" y="5159375"/>
              <a:ext cx="4191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7" name="Picture 64" descr="d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9963" y="5159375"/>
              <a:ext cx="4318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8" name="Text Box 66"/>
            <p:cNvSpPr txBox="1">
              <a:spLocks noChangeArrowheads="1"/>
            </p:cNvSpPr>
            <p:nvPr/>
          </p:nvSpPr>
          <p:spPr bwMode="auto">
            <a:xfrm>
              <a:off x="4635037" y="4871497"/>
              <a:ext cx="754296" cy="40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ru-RU" altLang="zh-CN" sz="1200" b="1">
                  <a:latin typeface="Arial Narrow" pitchFamily="34" charset="0"/>
                  <a:ea typeface="华文细黑" pitchFamily="2" charset="-122"/>
                  <a:cs typeface="Arial" pitchFamily="34" charset="0"/>
                </a:rPr>
                <a:t>ДИП-34</a:t>
              </a:r>
            </a:p>
          </p:txBody>
        </p:sp>
        <p:sp>
          <p:nvSpPr>
            <p:cNvPr id="29719" name="Text Box 67"/>
            <p:cNvSpPr txBox="1">
              <a:spLocks noChangeArrowheads="1"/>
            </p:cNvSpPr>
            <p:nvPr/>
          </p:nvSpPr>
          <p:spPr bwMode="auto">
            <a:xfrm>
              <a:off x="5356687" y="4871497"/>
              <a:ext cx="900344" cy="40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ru-RU" altLang="zh-CN" sz="1200" b="1">
                  <a:latin typeface="Arial Narrow" pitchFamily="34" charset="0"/>
                  <a:ea typeface="华文细黑" pitchFamily="2" charset="-122"/>
                  <a:cs typeface="Arial" pitchFamily="34" charset="0"/>
                </a:rPr>
                <a:t>С2000-ИК</a:t>
              </a:r>
            </a:p>
          </p:txBody>
        </p:sp>
        <p:pic>
          <p:nvPicPr>
            <p:cNvPr id="29720" name="Picture 68" descr="С2000_КДЛ"/>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8875" y="5159375"/>
              <a:ext cx="720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1" name="Picture 69" descr="c2000_sm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2663" y="5230813"/>
              <a:ext cx="4699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2" name="Picture 70" descr="preview"/>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35725" y="5159375"/>
              <a:ext cx="4651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3" name="Text Box 71"/>
            <p:cNvSpPr txBox="1">
              <a:spLocks noChangeArrowheads="1"/>
            </p:cNvSpPr>
            <p:nvPr/>
          </p:nvSpPr>
          <p:spPr bwMode="auto">
            <a:xfrm>
              <a:off x="6219230" y="4871497"/>
              <a:ext cx="900344" cy="40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ru-RU" altLang="zh-CN" sz="1200" b="1">
                  <a:latin typeface="Arial Narrow" pitchFamily="34" charset="0"/>
                  <a:ea typeface="华文细黑" pitchFamily="2" charset="-122"/>
                  <a:cs typeface="Arial" pitchFamily="34" charset="0"/>
                </a:rPr>
                <a:t>С2000-ИК</a:t>
              </a:r>
            </a:p>
          </p:txBody>
        </p:sp>
        <p:pic>
          <p:nvPicPr>
            <p:cNvPr id="29724" name="Picture 73" descr="датч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648075"/>
              <a:ext cx="4191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5" name="Picture 74" descr="d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400" y="3648075"/>
              <a:ext cx="4318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6" name="Text Box 76"/>
            <p:cNvSpPr txBox="1">
              <a:spLocks noChangeArrowheads="1"/>
            </p:cNvSpPr>
            <p:nvPr/>
          </p:nvSpPr>
          <p:spPr bwMode="auto">
            <a:xfrm>
              <a:off x="4707202" y="3215700"/>
              <a:ext cx="754296" cy="40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ru-RU" altLang="zh-CN" sz="1200" b="1">
                  <a:latin typeface="Arial Narrow" pitchFamily="34" charset="0"/>
                  <a:ea typeface="华文细黑" pitchFamily="2" charset="-122"/>
                  <a:cs typeface="Arial" pitchFamily="34" charset="0"/>
                </a:rPr>
                <a:t>ДИП-34</a:t>
              </a:r>
            </a:p>
          </p:txBody>
        </p:sp>
        <p:sp>
          <p:nvSpPr>
            <p:cNvPr id="29727" name="Text Box 77"/>
            <p:cNvSpPr txBox="1">
              <a:spLocks noChangeArrowheads="1"/>
            </p:cNvSpPr>
            <p:nvPr/>
          </p:nvSpPr>
          <p:spPr bwMode="auto">
            <a:xfrm>
              <a:off x="5427134" y="3215700"/>
              <a:ext cx="900344" cy="40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ru-RU" altLang="zh-CN" sz="1200" b="1">
                  <a:latin typeface="Arial Narrow" pitchFamily="34" charset="0"/>
                  <a:ea typeface="华文细黑" pitchFamily="2" charset="-122"/>
                  <a:cs typeface="Arial" pitchFamily="34" charset="0"/>
                </a:rPr>
                <a:t>С2000-ИК</a:t>
              </a:r>
            </a:p>
          </p:txBody>
        </p:sp>
        <p:pic>
          <p:nvPicPr>
            <p:cNvPr id="29728" name="Picture 78" descr="С2000_КДЛ"/>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8875" y="3575050"/>
              <a:ext cx="720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9" name="Picture 79" descr="c2000_sm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5688" y="3719513"/>
              <a:ext cx="4699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0" name="Picture 80" descr="preview"/>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07163" y="3614738"/>
              <a:ext cx="46513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31" name="Text Box 81"/>
            <p:cNvSpPr txBox="1">
              <a:spLocks noChangeArrowheads="1"/>
            </p:cNvSpPr>
            <p:nvPr/>
          </p:nvSpPr>
          <p:spPr bwMode="auto">
            <a:xfrm>
              <a:off x="6291395" y="3215700"/>
              <a:ext cx="900344" cy="40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ru-RU" altLang="zh-CN" sz="1200" b="1">
                  <a:latin typeface="Arial Narrow" pitchFamily="34" charset="0"/>
                  <a:ea typeface="华文细黑" pitchFamily="2" charset="-122"/>
                  <a:cs typeface="Arial" pitchFamily="34" charset="0"/>
                </a:rPr>
                <a:t>С2000-ИК</a:t>
              </a:r>
            </a:p>
          </p:txBody>
        </p:sp>
        <p:pic>
          <p:nvPicPr>
            <p:cNvPr id="29732" name="Picture 83" descr="датч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6438" y="2332038"/>
              <a:ext cx="4191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3" name="Picture 84" descr="d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2838" y="2332038"/>
              <a:ext cx="43180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34" name="Text Box 86"/>
            <p:cNvSpPr txBox="1">
              <a:spLocks noChangeArrowheads="1"/>
            </p:cNvSpPr>
            <p:nvPr/>
          </p:nvSpPr>
          <p:spPr bwMode="auto">
            <a:xfrm>
              <a:off x="4777649" y="2044013"/>
              <a:ext cx="754296" cy="40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ru-RU" altLang="zh-CN" sz="1200" b="1">
                  <a:latin typeface="Arial Narrow" pitchFamily="34" charset="0"/>
                  <a:ea typeface="华文细黑" pitchFamily="2" charset="-122"/>
                  <a:cs typeface="Arial" pitchFamily="34" charset="0"/>
                </a:rPr>
                <a:t>ДИП-34</a:t>
              </a:r>
            </a:p>
          </p:txBody>
        </p:sp>
        <p:sp>
          <p:nvSpPr>
            <p:cNvPr id="29735" name="Text Box 87"/>
            <p:cNvSpPr txBox="1">
              <a:spLocks noChangeArrowheads="1"/>
            </p:cNvSpPr>
            <p:nvPr/>
          </p:nvSpPr>
          <p:spPr bwMode="auto">
            <a:xfrm>
              <a:off x="5499299" y="2044013"/>
              <a:ext cx="900344" cy="40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ru-RU" altLang="zh-CN" sz="1200" b="1">
                  <a:latin typeface="Arial Narrow" pitchFamily="34" charset="0"/>
                  <a:ea typeface="华文细黑" pitchFamily="2" charset="-122"/>
                  <a:cs typeface="Arial" pitchFamily="34" charset="0"/>
                </a:rPr>
                <a:t>С2000-ИК</a:t>
              </a:r>
            </a:p>
          </p:txBody>
        </p:sp>
        <p:pic>
          <p:nvPicPr>
            <p:cNvPr id="29736" name="Picture 88" descr="С2000_КДЛ"/>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0950" y="2332038"/>
              <a:ext cx="720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7" name="Picture 89" descr="c2000_sm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5688" y="2422525"/>
              <a:ext cx="4699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8" name="Picture 90" descr="preview"/>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78600" y="2332038"/>
              <a:ext cx="4651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39" name="Text Box 91"/>
            <p:cNvSpPr txBox="1">
              <a:spLocks noChangeArrowheads="1"/>
            </p:cNvSpPr>
            <p:nvPr/>
          </p:nvSpPr>
          <p:spPr bwMode="auto">
            <a:xfrm>
              <a:off x="6361842" y="2044013"/>
              <a:ext cx="900344" cy="40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ru-RU" altLang="zh-CN" sz="1200" b="1">
                  <a:latin typeface="Arial Narrow" pitchFamily="34" charset="0"/>
                  <a:ea typeface="华文细黑" pitchFamily="2" charset="-122"/>
                  <a:cs typeface="Arial" pitchFamily="34" charset="0"/>
                </a:rPr>
                <a:t>С2000-ИК</a:t>
              </a:r>
            </a:p>
          </p:txBody>
        </p:sp>
        <p:sp>
          <p:nvSpPr>
            <p:cNvPr id="29740" name="Line 99"/>
            <p:cNvSpPr>
              <a:spLocks noChangeShapeType="1"/>
            </p:cNvSpPr>
            <p:nvPr/>
          </p:nvSpPr>
          <p:spPr bwMode="auto">
            <a:xfrm>
              <a:off x="2401888" y="3790950"/>
              <a:ext cx="288925" cy="0"/>
            </a:xfrm>
            <a:prstGeom prst="line">
              <a:avLst/>
            </a:prstGeom>
            <a:noFill/>
            <a:ln w="38100">
              <a:solidFill>
                <a:srgbClr val="CC33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9741" name="Line 100"/>
            <p:cNvSpPr>
              <a:spLocks noChangeShapeType="1"/>
            </p:cNvSpPr>
            <p:nvPr/>
          </p:nvSpPr>
          <p:spPr bwMode="auto">
            <a:xfrm>
              <a:off x="1250950" y="3790950"/>
              <a:ext cx="503238" cy="0"/>
            </a:xfrm>
            <a:prstGeom prst="line">
              <a:avLst/>
            </a:prstGeom>
            <a:noFill/>
            <a:ln w="38100">
              <a:solidFill>
                <a:srgbClr val="007DA7"/>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9742" name="Line 101"/>
            <p:cNvSpPr>
              <a:spLocks noChangeShapeType="1"/>
            </p:cNvSpPr>
            <p:nvPr/>
          </p:nvSpPr>
          <p:spPr bwMode="auto">
            <a:xfrm>
              <a:off x="3267075" y="3790950"/>
              <a:ext cx="503238" cy="0"/>
            </a:xfrm>
            <a:prstGeom prst="line">
              <a:avLst/>
            </a:prstGeom>
            <a:noFill/>
            <a:ln w="38100">
              <a:solidFill>
                <a:srgbClr val="CC33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9743" name="Line 102"/>
            <p:cNvSpPr>
              <a:spLocks noChangeShapeType="1"/>
            </p:cNvSpPr>
            <p:nvPr/>
          </p:nvSpPr>
          <p:spPr bwMode="auto">
            <a:xfrm>
              <a:off x="4418013" y="3863975"/>
              <a:ext cx="433387" cy="0"/>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9744" name="Line 103"/>
            <p:cNvSpPr>
              <a:spLocks noChangeShapeType="1"/>
            </p:cNvSpPr>
            <p:nvPr/>
          </p:nvSpPr>
          <p:spPr bwMode="auto">
            <a:xfrm>
              <a:off x="5283200" y="3863975"/>
              <a:ext cx="503238" cy="0"/>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9745" name="Line 104"/>
            <p:cNvSpPr>
              <a:spLocks noChangeShapeType="1"/>
            </p:cNvSpPr>
            <p:nvPr/>
          </p:nvSpPr>
          <p:spPr bwMode="auto">
            <a:xfrm>
              <a:off x="6075363" y="3863975"/>
              <a:ext cx="503237" cy="0"/>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9746" name="Line 105"/>
            <p:cNvSpPr>
              <a:spLocks noChangeShapeType="1"/>
            </p:cNvSpPr>
            <p:nvPr/>
          </p:nvSpPr>
          <p:spPr bwMode="auto">
            <a:xfrm>
              <a:off x="6938963" y="3863975"/>
              <a:ext cx="576262" cy="0"/>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ru-RU"/>
            </a:p>
          </p:txBody>
        </p:sp>
        <p:pic>
          <p:nvPicPr>
            <p:cNvPr id="29747" name="Picture 107" descr="preview"/>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27250" y="661988"/>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8" name="Picture 108" descr="preview"/>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71713" y="206375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49" name="Line 111"/>
            <p:cNvSpPr>
              <a:spLocks noChangeShapeType="1"/>
            </p:cNvSpPr>
            <p:nvPr/>
          </p:nvSpPr>
          <p:spPr bwMode="auto">
            <a:xfrm>
              <a:off x="4418013" y="5375275"/>
              <a:ext cx="360362" cy="0"/>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9750" name="Line 112"/>
            <p:cNvSpPr>
              <a:spLocks noChangeShapeType="1"/>
            </p:cNvSpPr>
            <p:nvPr/>
          </p:nvSpPr>
          <p:spPr bwMode="auto">
            <a:xfrm>
              <a:off x="5210175" y="5375275"/>
              <a:ext cx="504825" cy="0"/>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9751" name="Line 113"/>
            <p:cNvSpPr>
              <a:spLocks noChangeShapeType="1"/>
            </p:cNvSpPr>
            <p:nvPr/>
          </p:nvSpPr>
          <p:spPr bwMode="auto">
            <a:xfrm>
              <a:off x="6002338" y="5375275"/>
              <a:ext cx="504825" cy="0"/>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9752" name="Line 115"/>
            <p:cNvSpPr>
              <a:spLocks noChangeShapeType="1"/>
            </p:cNvSpPr>
            <p:nvPr/>
          </p:nvSpPr>
          <p:spPr bwMode="auto">
            <a:xfrm>
              <a:off x="6867525" y="5375275"/>
              <a:ext cx="576263" cy="0"/>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9753" name="Line 117"/>
            <p:cNvSpPr>
              <a:spLocks noChangeShapeType="1"/>
            </p:cNvSpPr>
            <p:nvPr/>
          </p:nvSpPr>
          <p:spPr bwMode="auto">
            <a:xfrm>
              <a:off x="5354638" y="2566988"/>
              <a:ext cx="504825" cy="0"/>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9754" name="Line 118"/>
            <p:cNvSpPr>
              <a:spLocks noChangeShapeType="1"/>
            </p:cNvSpPr>
            <p:nvPr/>
          </p:nvSpPr>
          <p:spPr bwMode="auto">
            <a:xfrm>
              <a:off x="6146800" y="2566988"/>
              <a:ext cx="504825" cy="0"/>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9755" name="Line 119"/>
            <p:cNvSpPr>
              <a:spLocks noChangeShapeType="1"/>
            </p:cNvSpPr>
            <p:nvPr/>
          </p:nvSpPr>
          <p:spPr bwMode="auto">
            <a:xfrm>
              <a:off x="7010400" y="2566988"/>
              <a:ext cx="504825" cy="0"/>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9756" name="Line 120"/>
            <p:cNvSpPr>
              <a:spLocks noChangeShapeType="1"/>
            </p:cNvSpPr>
            <p:nvPr/>
          </p:nvSpPr>
          <p:spPr bwMode="auto">
            <a:xfrm>
              <a:off x="4491038" y="2566988"/>
              <a:ext cx="431800" cy="0"/>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9757" name="Line 121"/>
            <p:cNvSpPr>
              <a:spLocks noChangeShapeType="1"/>
            </p:cNvSpPr>
            <p:nvPr/>
          </p:nvSpPr>
          <p:spPr bwMode="auto">
            <a:xfrm>
              <a:off x="4346575" y="1055688"/>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9758" name="Line 122"/>
            <p:cNvSpPr>
              <a:spLocks noChangeShapeType="1"/>
            </p:cNvSpPr>
            <p:nvPr/>
          </p:nvSpPr>
          <p:spPr bwMode="auto">
            <a:xfrm>
              <a:off x="4346575" y="982663"/>
              <a:ext cx="360363" cy="0"/>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9759" name="Line 123"/>
            <p:cNvSpPr>
              <a:spLocks noChangeShapeType="1"/>
            </p:cNvSpPr>
            <p:nvPr/>
          </p:nvSpPr>
          <p:spPr bwMode="auto">
            <a:xfrm>
              <a:off x="5138738" y="982663"/>
              <a:ext cx="504825" cy="0"/>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9760" name="Line 124"/>
            <p:cNvSpPr>
              <a:spLocks noChangeShapeType="1"/>
            </p:cNvSpPr>
            <p:nvPr/>
          </p:nvSpPr>
          <p:spPr bwMode="auto">
            <a:xfrm>
              <a:off x="5930900" y="982663"/>
              <a:ext cx="504825" cy="0"/>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9761" name="Line 125"/>
            <p:cNvSpPr>
              <a:spLocks noChangeShapeType="1"/>
            </p:cNvSpPr>
            <p:nvPr/>
          </p:nvSpPr>
          <p:spPr bwMode="auto">
            <a:xfrm>
              <a:off x="6794500" y="982663"/>
              <a:ext cx="576263" cy="0"/>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9762" name="Rectangle 127"/>
            <p:cNvSpPr>
              <a:spLocks noChangeArrowheads="1"/>
            </p:cNvSpPr>
            <p:nvPr/>
          </p:nvSpPr>
          <p:spPr bwMode="auto">
            <a:xfrm>
              <a:off x="2043113" y="479425"/>
              <a:ext cx="7651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ru-RU" altLang="zh-CN" sz="1200" b="1">
                  <a:latin typeface="Arial Narrow" pitchFamily="34" charset="0"/>
                  <a:ea typeface="华文细黑" pitchFamily="2" charset="-122"/>
                </a:rPr>
                <a:t>С2000-2</a:t>
              </a:r>
            </a:p>
          </p:txBody>
        </p:sp>
        <p:sp>
          <p:nvSpPr>
            <p:cNvPr id="29763" name="Rectangle 128"/>
            <p:cNvSpPr>
              <a:spLocks noChangeArrowheads="1"/>
            </p:cNvSpPr>
            <p:nvPr/>
          </p:nvSpPr>
          <p:spPr bwMode="auto">
            <a:xfrm>
              <a:off x="2238188" y="1926431"/>
              <a:ext cx="7651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ru-RU" altLang="zh-CN" sz="1200" b="1">
                  <a:latin typeface="Arial Narrow" pitchFamily="34" charset="0"/>
                  <a:ea typeface="华文细黑" pitchFamily="2" charset="-122"/>
                </a:rPr>
                <a:t>С2000-2</a:t>
              </a:r>
            </a:p>
          </p:txBody>
        </p:sp>
        <p:sp>
          <p:nvSpPr>
            <p:cNvPr id="29764" name="Line 131"/>
            <p:cNvSpPr>
              <a:spLocks noChangeShapeType="1"/>
            </p:cNvSpPr>
            <p:nvPr/>
          </p:nvSpPr>
          <p:spPr bwMode="auto">
            <a:xfrm>
              <a:off x="4059238" y="1271588"/>
              <a:ext cx="0" cy="1079500"/>
            </a:xfrm>
            <a:prstGeom prst="line">
              <a:avLst/>
            </a:prstGeom>
            <a:noFill/>
            <a:ln w="38100">
              <a:solidFill>
                <a:srgbClr val="CC33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9765" name="Line 132"/>
            <p:cNvSpPr>
              <a:spLocks noChangeShapeType="1"/>
            </p:cNvSpPr>
            <p:nvPr/>
          </p:nvSpPr>
          <p:spPr bwMode="auto">
            <a:xfrm>
              <a:off x="4059238" y="2855913"/>
              <a:ext cx="0" cy="792162"/>
            </a:xfrm>
            <a:prstGeom prst="line">
              <a:avLst/>
            </a:prstGeom>
            <a:noFill/>
            <a:ln w="38100">
              <a:solidFill>
                <a:srgbClr val="CC33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9766" name="Line 133"/>
            <p:cNvSpPr>
              <a:spLocks noChangeShapeType="1"/>
            </p:cNvSpPr>
            <p:nvPr/>
          </p:nvSpPr>
          <p:spPr bwMode="auto">
            <a:xfrm>
              <a:off x="4059238" y="4079875"/>
              <a:ext cx="0" cy="1152525"/>
            </a:xfrm>
            <a:prstGeom prst="line">
              <a:avLst/>
            </a:prstGeom>
            <a:noFill/>
            <a:ln w="38100">
              <a:solidFill>
                <a:srgbClr val="CC33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9767" name="Line 134"/>
            <p:cNvSpPr>
              <a:spLocks noChangeShapeType="1"/>
            </p:cNvSpPr>
            <p:nvPr/>
          </p:nvSpPr>
          <p:spPr bwMode="auto">
            <a:xfrm>
              <a:off x="3051175" y="2566988"/>
              <a:ext cx="792163" cy="0"/>
            </a:xfrm>
            <a:prstGeom prst="line">
              <a:avLst/>
            </a:prstGeom>
            <a:noFill/>
            <a:ln w="38100">
              <a:solidFill>
                <a:srgbClr val="CC33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9768" name="Line 135"/>
            <p:cNvSpPr>
              <a:spLocks noChangeShapeType="1"/>
            </p:cNvSpPr>
            <p:nvPr/>
          </p:nvSpPr>
          <p:spPr bwMode="auto">
            <a:xfrm>
              <a:off x="2906713" y="1055688"/>
              <a:ext cx="792162" cy="0"/>
            </a:xfrm>
            <a:prstGeom prst="line">
              <a:avLst/>
            </a:prstGeom>
            <a:noFill/>
            <a:ln w="38100">
              <a:solidFill>
                <a:srgbClr val="CC3300"/>
              </a:solidFill>
              <a:round/>
              <a:headEnd/>
              <a:tailEnd/>
            </a:ln>
            <a:extLst>
              <a:ext uri="{909E8E84-426E-40DD-AFC4-6F175D3DCCD1}">
                <a14:hiddenFill xmlns:a14="http://schemas.microsoft.com/office/drawing/2010/main">
                  <a:noFill/>
                </a14:hiddenFill>
              </a:ext>
            </a:extLst>
          </p:spPr>
          <p:txBody>
            <a:bodyPr/>
            <a:lstStyle/>
            <a:p>
              <a:endParaRPr lang="ru-RU"/>
            </a:p>
          </p:txBody>
        </p:sp>
        <p:pic>
          <p:nvPicPr>
            <p:cNvPr id="29769" name="Picture 137" descr="proxy-2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90675" y="1127125"/>
              <a:ext cx="4064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70" name="Picture 138" descr="proxy-2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57350" y="2503488"/>
              <a:ext cx="4064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71" name="Picture 140" descr="exi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62113" y="623888"/>
              <a:ext cx="3079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72" name="Picture 141" descr="exi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4188" y="1990725"/>
              <a:ext cx="3079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73" name="Line 142"/>
            <p:cNvSpPr>
              <a:spLocks noChangeShapeType="1"/>
            </p:cNvSpPr>
            <p:nvPr/>
          </p:nvSpPr>
          <p:spPr bwMode="auto">
            <a:xfrm>
              <a:off x="1898650" y="982663"/>
              <a:ext cx="287338" cy="0"/>
            </a:xfrm>
            <a:prstGeom prst="line">
              <a:avLst/>
            </a:prstGeom>
            <a:noFill/>
            <a:ln w="19050">
              <a:solidFill>
                <a:srgbClr val="FF3399"/>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9774" name="Line 146"/>
            <p:cNvSpPr>
              <a:spLocks noChangeShapeType="1"/>
            </p:cNvSpPr>
            <p:nvPr/>
          </p:nvSpPr>
          <p:spPr bwMode="auto">
            <a:xfrm>
              <a:off x="1970088" y="1271588"/>
              <a:ext cx="215900" cy="0"/>
            </a:xfrm>
            <a:prstGeom prst="line">
              <a:avLst/>
            </a:prstGeom>
            <a:noFill/>
            <a:ln w="19050">
              <a:solidFill>
                <a:srgbClr val="FF3399"/>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9775" name="Line 147"/>
            <p:cNvSpPr>
              <a:spLocks noChangeShapeType="1"/>
            </p:cNvSpPr>
            <p:nvPr/>
          </p:nvSpPr>
          <p:spPr bwMode="auto">
            <a:xfrm>
              <a:off x="1970088" y="2351088"/>
              <a:ext cx="360362" cy="0"/>
            </a:xfrm>
            <a:prstGeom prst="line">
              <a:avLst/>
            </a:prstGeom>
            <a:noFill/>
            <a:ln w="19050">
              <a:solidFill>
                <a:srgbClr val="FF3399"/>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9776" name="Line 148"/>
            <p:cNvSpPr>
              <a:spLocks noChangeShapeType="1"/>
            </p:cNvSpPr>
            <p:nvPr/>
          </p:nvSpPr>
          <p:spPr bwMode="auto">
            <a:xfrm>
              <a:off x="2043113" y="2640013"/>
              <a:ext cx="287337" cy="0"/>
            </a:xfrm>
            <a:prstGeom prst="line">
              <a:avLst/>
            </a:prstGeom>
            <a:noFill/>
            <a:ln w="19050">
              <a:solidFill>
                <a:srgbClr val="FF3399"/>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9777" name="Text Box 149"/>
            <p:cNvSpPr txBox="1">
              <a:spLocks noChangeArrowheads="1"/>
            </p:cNvSpPr>
            <p:nvPr/>
          </p:nvSpPr>
          <p:spPr bwMode="auto">
            <a:xfrm>
              <a:off x="4150501" y="1379823"/>
              <a:ext cx="1022258" cy="49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ru-RU" altLang="zh-CN" sz="1600" b="1">
                  <a:solidFill>
                    <a:srgbClr val="FF0000"/>
                  </a:solidFill>
                  <a:latin typeface="Arial Narrow" pitchFamily="34" charset="0"/>
                  <a:ea typeface="华文细黑" pitchFamily="2" charset="-122"/>
                  <a:cs typeface="Arial" pitchFamily="34" charset="0"/>
                </a:rPr>
                <a:t>4 </a:t>
              </a:r>
              <a:r>
                <a:rPr lang="zh-CN" altLang="en-US" sz="1600" b="1">
                  <a:solidFill>
                    <a:srgbClr val="FF0000"/>
                  </a:solidFill>
                  <a:latin typeface="Arial Narrow" pitchFamily="34" charset="0"/>
                  <a:ea typeface="华文细黑" pitchFamily="2" charset="-122"/>
                  <a:cs typeface="Arial" pitchFamily="34" charset="0"/>
                </a:rPr>
                <a:t>机器房</a:t>
              </a:r>
              <a:endParaRPr lang="ru-RU" altLang="zh-CN" sz="1600" b="1">
                <a:solidFill>
                  <a:srgbClr val="FF0000"/>
                </a:solidFill>
                <a:latin typeface="Arial Narrow" pitchFamily="34" charset="0"/>
                <a:ea typeface="华文细黑" pitchFamily="2" charset="-122"/>
                <a:cs typeface="Arial" pitchFamily="34" charset="0"/>
              </a:endParaRPr>
            </a:p>
          </p:txBody>
        </p:sp>
        <p:sp>
          <p:nvSpPr>
            <p:cNvPr id="29778" name="Rectangle 151"/>
            <p:cNvSpPr>
              <a:spLocks noChangeArrowheads="1"/>
            </p:cNvSpPr>
            <p:nvPr/>
          </p:nvSpPr>
          <p:spPr bwMode="auto">
            <a:xfrm>
              <a:off x="4151312" y="2836863"/>
              <a:ext cx="1152525" cy="49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ru-RU" altLang="zh-CN" sz="1600" b="1">
                  <a:solidFill>
                    <a:srgbClr val="FF0000"/>
                  </a:solidFill>
                  <a:latin typeface="Arial Narrow" pitchFamily="34" charset="0"/>
                  <a:ea typeface="华文细黑" pitchFamily="2" charset="-122"/>
                </a:rPr>
                <a:t>3</a:t>
              </a:r>
              <a:r>
                <a:rPr lang="zh-CN" altLang="en-US" sz="1600" b="1">
                  <a:solidFill>
                    <a:srgbClr val="FF0000"/>
                  </a:solidFill>
                  <a:latin typeface="Arial Narrow" pitchFamily="34" charset="0"/>
                  <a:ea typeface="华文细黑" pitchFamily="2" charset="-122"/>
                  <a:cs typeface="Arial" pitchFamily="34" charset="0"/>
                </a:rPr>
                <a:t>机器房</a:t>
              </a:r>
              <a:endParaRPr lang="ru-RU" altLang="zh-CN" sz="1600" b="1">
                <a:solidFill>
                  <a:srgbClr val="FF0000"/>
                </a:solidFill>
                <a:latin typeface="Arial Narrow" pitchFamily="34" charset="0"/>
                <a:ea typeface="华文细黑" pitchFamily="2" charset="-122"/>
              </a:endParaRPr>
            </a:p>
          </p:txBody>
        </p:sp>
        <p:sp>
          <p:nvSpPr>
            <p:cNvPr id="29779" name="Text Box 152"/>
            <p:cNvSpPr txBox="1">
              <a:spLocks noChangeArrowheads="1"/>
            </p:cNvSpPr>
            <p:nvPr/>
          </p:nvSpPr>
          <p:spPr bwMode="auto">
            <a:xfrm>
              <a:off x="4107546" y="4099728"/>
              <a:ext cx="971944" cy="49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ru-RU" altLang="zh-CN" sz="1600" b="1">
                  <a:solidFill>
                    <a:srgbClr val="FF0000"/>
                  </a:solidFill>
                  <a:latin typeface="Arial Narrow" pitchFamily="34" charset="0"/>
                  <a:ea typeface="华文细黑" pitchFamily="2" charset="-122"/>
                  <a:cs typeface="Arial" pitchFamily="34" charset="0"/>
                </a:rPr>
                <a:t>2</a:t>
              </a:r>
              <a:r>
                <a:rPr lang="zh-CN" altLang="en-US" sz="1600" b="1">
                  <a:solidFill>
                    <a:srgbClr val="FF0000"/>
                  </a:solidFill>
                  <a:latin typeface="Arial Narrow" pitchFamily="34" charset="0"/>
                  <a:ea typeface="华文细黑" pitchFamily="2" charset="-122"/>
                  <a:cs typeface="Arial" pitchFamily="34" charset="0"/>
                </a:rPr>
                <a:t>机器房</a:t>
              </a:r>
              <a:endParaRPr lang="ru-RU" altLang="zh-CN" sz="1600" b="1">
                <a:solidFill>
                  <a:srgbClr val="FF0000"/>
                </a:solidFill>
                <a:latin typeface="Arial Narrow" pitchFamily="34" charset="0"/>
                <a:ea typeface="华文细黑" pitchFamily="2" charset="-122"/>
                <a:cs typeface="Arial" pitchFamily="34" charset="0"/>
              </a:endParaRPr>
            </a:p>
          </p:txBody>
        </p:sp>
        <p:sp>
          <p:nvSpPr>
            <p:cNvPr id="29780" name="Text Box 153"/>
            <p:cNvSpPr txBox="1">
              <a:spLocks noChangeArrowheads="1"/>
            </p:cNvSpPr>
            <p:nvPr/>
          </p:nvSpPr>
          <p:spPr bwMode="auto">
            <a:xfrm>
              <a:off x="4128164" y="5608187"/>
              <a:ext cx="1367698" cy="495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ru-RU" altLang="zh-CN" sz="1600" b="1">
                  <a:solidFill>
                    <a:srgbClr val="FF0000"/>
                  </a:solidFill>
                  <a:latin typeface="Arial Narrow" pitchFamily="34" charset="0"/>
                  <a:ea typeface="华文细黑" pitchFamily="2" charset="-122"/>
                  <a:cs typeface="Arial" pitchFamily="34" charset="0"/>
                </a:rPr>
                <a:t>1 маш. зал</a:t>
              </a:r>
            </a:p>
          </p:txBody>
        </p:sp>
      </p:grpSp>
      <p:sp>
        <p:nvSpPr>
          <p:cNvPr id="29699" name="Text Box 11"/>
          <p:cNvSpPr txBox="1">
            <a:spLocks noChangeArrowheads="1"/>
          </p:cNvSpPr>
          <p:nvPr/>
        </p:nvSpPr>
        <p:spPr bwMode="auto">
          <a:xfrm>
            <a:off x="1006475" y="4776788"/>
            <a:ext cx="780732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 typeface="Wingdings" pitchFamily="2" charset="2"/>
              <a:buChar char="q"/>
            </a:pPr>
            <a:r>
              <a:rPr lang="en-US" altLang="zh-CN" sz="1800" b="1">
                <a:solidFill>
                  <a:srgbClr val="002060"/>
                </a:solidFill>
                <a:latin typeface="Arial Narrow" pitchFamily="34" charset="0"/>
                <a:ea typeface="华文细黑" pitchFamily="2" charset="-122"/>
                <a:cs typeface="Arial" pitchFamily="34" charset="0"/>
              </a:rPr>
              <a:t>CRS</a:t>
            </a:r>
            <a:r>
              <a:rPr lang="zh-CN" altLang="en-US" sz="1800" b="1">
                <a:solidFill>
                  <a:srgbClr val="002060"/>
                </a:solidFill>
                <a:latin typeface="Arial Narrow" pitchFamily="34" charset="0"/>
                <a:ea typeface="华文细黑" pitchFamily="2" charset="-122"/>
                <a:cs typeface="Arial" pitchFamily="34" charset="0"/>
              </a:rPr>
              <a:t>，完全集成的顶部</a:t>
            </a:r>
            <a:endParaRPr lang="ru-RU" altLang="zh-CN" sz="1800" b="1">
              <a:solidFill>
                <a:srgbClr val="002060"/>
              </a:solidFill>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q"/>
            </a:pPr>
            <a:r>
              <a:rPr lang="zh-CN" altLang="en-US" sz="1800" b="1">
                <a:solidFill>
                  <a:srgbClr val="002060"/>
                </a:solidFill>
                <a:latin typeface="Arial Narrow" pitchFamily="34" charset="0"/>
                <a:ea typeface="华文细黑" pitchFamily="2" charset="-122"/>
                <a:cs typeface="Arial" pitchFamily="34" charset="0"/>
              </a:rPr>
              <a:t>模拟火灾报警地址</a:t>
            </a:r>
            <a:endParaRPr lang="ru-RU" altLang="zh-CN" sz="1800" b="1">
              <a:solidFill>
                <a:srgbClr val="002060"/>
              </a:solidFill>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q"/>
            </a:pPr>
            <a:r>
              <a:rPr lang="zh-CN" altLang="en-US" sz="1800" b="1">
                <a:solidFill>
                  <a:srgbClr val="002060"/>
                </a:solidFill>
                <a:latin typeface="Arial Narrow" pitchFamily="34" charset="0"/>
                <a:ea typeface="华文细黑" pitchFamily="2" charset="-122"/>
                <a:cs typeface="Arial" pitchFamily="34" charset="0"/>
              </a:rPr>
              <a:t>地址</a:t>
            </a:r>
            <a:r>
              <a:rPr lang="ru-RU" altLang="zh-CN" sz="1800" b="1">
                <a:solidFill>
                  <a:srgbClr val="002060"/>
                </a:solidFill>
                <a:latin typeface="Arial Narrow" pitchFamily="34" charset="0"/>
                <a:ea typeface="华文细黑" pitchFamily="2" charset="-122"/>
                <a:cs typeface="Arial" pitchFamily="34" charset="0"/>
              </a:rPr>
              <a:t> </a:t>
            </a:r>
            <a:r>
              <a:rPr lang="zh-CN" altLang="en-US" sz="1800" b="1">
                <a:solidFill>
                  <a:srgbClr val="002060"/>
                </a:solidFill>
                <a:latin typeface="Arial Narrow" pitchFamily="34" charset="0"/>
                <a:ea typeface="华文细黑" pitchFamily="2" charset="-122"/>
                <a:cs typeface="Arial" pitchFamily="34" charset="0"/>
              </a:rPr>
              <a:t>保护警报信号器</a:t>
            </a:r>
            <a:endParaRPr lang="ru-RU" altLang="zh-CN" sz="1800" b="1">
              <a:solidFill>
                <a:srgbClr val="002060"/>
              </a:solidFill>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q"/>
            </a:pPr>
            <a:r>
              <a:rPr lang="zh-CN" altLang="en-US" sz="1800" b="1">
                <a:solidFill>
                  <a:srgbClr val="002060"/>
                </a:solidFill>
                <a:latin typeface="Arial Narrow" pitchFamily="34" charset="0"/>
                <a:ea typeface="华文细黑" pitchFamily="2" charset="-122"/>
                <a:cs typeface="Arial" pitchFamily="34" charset="0"/>
              </a:rPr>
              <a:t>多层次访问控制系统</a:t>
            </a:r>
            <a:endParaRPr lang="en-US" altLang="zh-CN" sz="1800" b="1">
              <a:solidFill>
                <a:srgbClr val="002060"/>
              </a:solidFill>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q"/>
            </a:pPr>
            <a:r>
              <a:rPr lang="zh-CN" altLang="en-US" sz="1800" b="1">
                <a:solidFill>
                  <a:srgbClr val="002060"/>
                </a:solidFill>
                <a:latin typeface="Arial Narrow" pitchFamily="34" charset="0"/>
                <a:ea typeface="华文细黑" pitchFamily="2" charset="-122"/>
                <a:cs typeface="Arial" pitchFamily="34" charset="0"/>
              </a:rPr>
              <a:t>收集和处理信息监视系统</a:t>
            </a:r>
            <a:endParaRPr lang="ru-RU" altLang="zh-CN" sz="1800" b="1">
              <a:solidFill>
                <a:srgbClr val="002060"/>
              </a:solidFill>
              <a:latin typeface="Arial Narrow" pitchFamily="34" charset="0"/>
              <a:ea typeface="华文细黑" pitchFamily="2" charset="-122"/>
              <a:cs typeface="Arial" pitchFamily="34" charset="0"/>
            </a:endParaRPr>
          </a:p>
        </p:txBody>
      </p:sp>
      <p:sp>
        <p:nvSpPr>
          <p:cNvPr id="83" name="Заголовок 1"/>
          <p:cNvSpPr txBox="1">
            <a:spLocks/>
          </p:cNvSpPr>
          <p:nvPr/>
        </p:nvSpPr>
        <p:spPr bwMode="auto">
          <a:xfrm>
            <a:off x="1249363" y="4379913"/>
            <a:ext cx="10115550" cy="350837"/>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685800" indent="-22860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spcBef>
                <a:spcPct val="0"/>
              </a:spcBef>
              <a:buFontTx/>
              <a:buNone/>
            </a:pPr>
            <a:r>
              <a:rPr lang="zh-CN" altLang="en-US" sz="2000" b="1" i="1">
                <a:effectLst>
                  <a:outerShdw blurRad="38100" dist="38100" dir="2700000" algn="tl">
                    <a:srgbClr val="C0C0C0"/>
                  </a:outerShdw>
                </a:effectLst>
                <a:latin typeface="Calibri Light" pitchFamily="34" charset="0"/>
              </a:rPr>
              <a:t>主要特点</a:t>
            </a:r>
            <a:r>
              <a:rPr lang="en-US" altLang="ru-RU" sz="2000" b="1" i="1">
                <a:effectLst>
                  <a:outerShdw blurRad="38100" dist="38100" dir="2700000" algn="tl">
                    <a:srgbClr val="C0C0C0"/>
                  </a:outerShdw>
                </a:effectLst>
                <a:latin typeface="Calibri Light" pitchFamily="34" charset="0"/>
              </a:rPr>
              <a:t>:</a:t>
            </a:r>
            <a:endParaRPr lang="ru-RU" altLang="ru-RU" sz="2000" b="1" i="1">
              <a:effectLst>
                <a:outerShdw blurRad="38100" dist="38100" dir="2700000" algn="tl">
                  <a:srgbClr val="C0C0C0"/>
                </a:outerShdw>
              </a:effectLst>
              <a:latin typeface="Calibri Light" pitchFamily="34" charset="0"/>
            </a:endParaRPr>
          </a:p>
        </p:txBody>
      </p:sp>
      <p:sp>
        <p:nvSpPr>
          <p:cNvPr id="84" name="Заголовок 1"/>
          <p:cNvSpPr txBox="1">
            <a:spLocks/>
          </p:cNvSpPr>
          <p:nvPr/>
        </p:nvSpPr>
        <p:spPr bwMode="auto">
          <a:xfrm>
            <a:off x="271463" y="425450"/>
            <a:ext cx="9144000" cy="441325"/>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2400" b="1">
                <a:solidFill>
                  <a:srgbClr val="C00000"/>
                </a:solidFill>
                <a:effectLst>
                  <a:outerShdw blurRad="38100" dist="38100" dir="2700000" algn="tl">
                    <a:srgbClr val="C0C0C0"/>
                  </a:outerShdw>
                </a:effectLst>
                <a:latin typeface="FrutigerNext LT Medium"/>
              </a:rPr>
              <a:t>数据信息中心   集成安全系统</a:t>
            </a:r>
            <a:endParaRPr lang="ru-RU" altLang="zh-CN" sz="2400" b="1">
              <a:solidFill>
                <a:srgbClr val="C00000"/>
              </a:solidFill>
              <a:effectLst>
                <a:outerShdw blurRad="38100" dist="38100" dir="2700000" algn="tl">
                  <a:srgbClr val="C0C0C0"/>
                </a:outerShdw>
              </a:effectLst>
              <a:latin typeface="FrutigerNext LT Medium"/>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550" y="668338"/>
            <a:ext cx="6215063" cy="593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Заголовок 1"/>
          <p:cNvSpPr txBox="1">
            <a:spLocks/>
          </p:cNvSpPr>
          <p:nvPr/>
        </p:nvSpPr>
        <p:spPr bwMode="auto">
          <a:xfrm>
            <a:off x="7575550" y="1182688"/>
            <a:ext cx="2520950" cy="441325"/>
          </a:xfrm>
          <a:prstGeom prst="rect">
            <a:avLst/>
          </a:prstGeom>
          <a:noFill/>
          <a:ln>
            <a:noFill/>
          </a:ln>
          <a:extLst/>
        </p:spPr>
        <p:txBody>
          <a:bodyPr lIns="288000" tIns="36000" rIns="72000" bIns="36000" anchor="ctr">
            <a:spAutoFit/>
          </a:bodyPr>
          <a:lstStyle>
            <a:lvl1pPr defTabSz="1087438"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defTabSz="1087438"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defTabSz="1087438"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defTabSz="1087438"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defTabSz="1087438"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defTabSz="1087438"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defTabSz="1087438"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defTabSz="1087438"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defTabSz="1087438"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2400" b="1">
                <a:solidFill>
                  <a:srgbClr val="C00000"/>
                </a:solidFill>
                <a:effectLst>
                  <a:outerShdw blurRad="38100" dist="38100" dir="2700000" algn="tl">
                    <a:srgbClr val="C0C0C0"/>
                  </a:outerShdw>
                </a:effectLst>
                <a:latin typeface="FrutigerNext LT Medium"/>
                <a:ea typeface="华文细黑" pitchFamily="2" charset="-122"/>
              </a:rPr>
              <a:t>安全报警系统</a:t>
            </a:r>
            <a:endParaRPr lang="zh-CN" altLang="ru-RU" sz="2400" b="1">
              <a:solidFill>
                <a:srgbClr val="C00000"/>
              </a:solidFill>
              <a:effectLst>
                <a:outerShdw blurRad="38100" dist="38100" dir="2700000" algn="tl">
                  <a:srgbClr val="C0C0C0"/>
                </a:outerShdw>
              </a:effectLst>
              <a:latin typeface="FrutigerNext LT Medium"/>
              <a:ea typeface="华文细黑" pitchFamily="2" charset="-122"/>
            </a:endParaRPr>
          </a:p>
        </p:txBody>
      </p:sp>
      <p:sp>
        <p:nvSpPr>
          <p:cNvPr id="30724" name="Text Box 11"/>
          <p:cNvSpPr txBox="1">
            <a:spLocks noChangeArrowheads="1"/>
          </p:cNvSpPr>
          <p:nvPr/>
        </p:nvSpPr>
        <p:spPr bwMode="auto">
          <a:xfrm>
            <a:off x="7805738" y="2516188"/>
            <a:ext cx="2863850"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87438"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defTabSz="1087438"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defTabSz="1087438"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defTabSz="1087438"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defTabSz="1087438"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defTabSz="1087438"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defTabSz="1087438"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defTabSz="1087438"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defTabSz="1087438"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 typeface="Wingdings" pitchFamily="2" charset="2"/>
              <a:buChar char="q"/>
            </a:pPr>
            <a:r>
              <a:rPr lang="ru-RU" altLang="zh-CN" sz="1800" b="1">
                <a:latin typeface="Arial Narrow" pitchFamily="34" charset="0"/>
                <a:ea typeface="华文细黑" pitchFamily="2" charset="-122"/>
                <a:cs typeface="Arial" pitchFamily="34" charset="0"/>
              </a:rPr>
              <a:t>3 </a:t>
            </a:r>
            <a:r>
              <a:rPr lang="zh-CN" altLang="en-US" sz="1800" b="1">
                <a:latin typeface="Arial Narrow" pitchFamily="34" charset="0"/>
                <a:ea typeface="华文细黑" pitchFamily="2" charset="-122"/>
                <a:cs typeface="Arial" pitchFamily="34" charset="0"/>
              </a:rPr>
              <a:t>安全线路</a:t>
            </a:r>
            <a:r>
              <a:rPr lang="en-US" altLang="zh-CN" sz="1800" b="1">
                <a:latin typeface="Arial Narrow" pitchFamily="34" charset="0"/>
                <a:ea typeface="华文细黑" pitchFamily="2" charset="-122"/>
                <a:cs typeface="Arial" pitchFamily="34" charset="0"/>
              </a:rPr>
              <a:t>:</a:t>
            </a:r>
            <a:endParaRPr lang="ru-RU" altLang="zh-CN" sz="1800" b="1">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v"/>
            </a:pPr>
            <a:r>
              <a:rPr lang="zh-CN" altLang="en-US" sz="1800" b="1">
                <a:latin typeface="Arial Narrow" pitchFamily="34" charset="0"/>
                <a:ea typeface="华文细黑" pitchFamily="2" charset="-122"/>
                <a:cs typeface="Arial" pitchFamily="34" charset="0"/>
              </a:rPr>
              <a:t>结构内部</a:t>
            </a:r>
            <a:endParaRPr lang="zh-CN" altLang="ru-RU" sz="1800" b="1">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v"/>
            </a:pPr>
            <a:r>
              <a:rPr lang="zh-CN" altLang="en-US" sz="1800" b="1">
                <a:latin typeface="Arial Narrow" pitchFamily="34" charset="0"/>
                <a:ea typeface="华文细黑" pitchFamily="2" charset="-122"/>
                <a:cs typeface="Arial" pitchFamily="34" charset="0"/>
              </a:rPr>
              <a:t>内部环境</a:t>
            </a:r>
            <a:endParaRPr lang="zh-CN" altLang="ru-RU" sz="1800" b="1">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v"/>
            </a:pPr>
            <a:r>
              <a:rPr lang="zh-CN" altLang="en-US" sz="1800" b="1">
                <a:latin typeface="Arial Narrow" pitchFamily="34" charset="0"/>
                <a:ea typeface="华文细黑" pitchFamily="2" charset="-122"/>
                <a:cs typeface="Arial" pitchFamily="34" charset="0"/>
              </a:rPr>
              <a:t>内部包括</a:t>
            </a:r>
            <a:endParaRPr lang="zh-CN" altLang="ru-RU" sz="1800" b="1">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q"/>
            </a:pPr>
            <a:r>
              <a:rPr lang="zh-CN" altLang="en-US" sz="1800" b="1">
                <a:latin typeface="Arial Narrow" pitchFamily="34" charset="0"/>
                <a:ea typeface="华文细黑" pitchFamily="2" charset="-122"/>
                <a:cs typeface="Arial" pitchFamily="34" charset="0"/>
              </a:rPr>
              <a:t>地址系统</a:t>
            </a:r>
            <a:endParaRPr lang="zh-CN" altLang="ru-RU" sz="1800" b="1">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q"/>
            </a:pPr>
            <a:r>
              <a:rPr lang="ru-RU" altLang="zh-CN" sz="1800" b="1">
                <a:latin typeface="Arial Narrow" pitchFamily="34" charset="0"/>
                <a:ea typeface="华文细黑" pitchFamily="2" charset="-122"/>
                <a:cs typeface="Arial" pitchFamily="34" charset="0"/>
              </a:rPr>
              <a:t>ЛВС</a:t>
            </a:r>
            <a:r>
              <a:rPr lang="zh-CN" altLang="en-US" sz="1800" b="1">
                <a:latin typeface="Arial Narrow" pitchFamily="34" charset="0"/>
                <a:ea typeface="华文细黑" pitchFamily="2" charset="-122"/>
                <a:cs typeface="Arial" pitchFamily="34" charset="0"/>
              </a:rPr>
              <a:t>专用网络综合安全系统</a:t>
            </a:r>
            <a:endParaRPr lang="ru-RU" altLang="zh-CN" sz="1800" b="1">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q"/>
            </a:pPr>
            <a:r>
              <a:rPr lang="zh-CN" altLang="ru-RU" sz="1800" b="1">
                <a:latin typeface="Arial" pitchFamily="34" charset="0"/>
                <a:ea typeface="华文细黑" pitchFamily="2" charset="-122"/>
                <a:cs typeface="Arial" pitchFamily="34" charset="0"/>
              </a:rPr>
              <a:t>视频监控</a:t>
            </a:r>
            <a:r>
              <a:rPr lang="zh-CN" altLang="en-US" sz="1800" b="1">
                <a:latin typeface="Arial" pitchFamily="34" charset="0"/>
                <a:ea typeface="华文细黑" pitchFamily="2" charset="-122"/>
                <a:cs typeface="Arial" pitchFamily="34" charset="0"/>
              </a:rPr>
              <a:t>、</a:t>
            </a:r>
            <a:r>
              <a:rPr lang="zh-CN" altLang="ru-RU" sz="1800" b="1">
                <a:latin typeface="Arial" pitchFamily="34" charset="0"/>
                <a:ea typeface="华文细黑" pitchFamily="2" charset="-122"/>
                <a:cs typeface="Arial" pitchFamily="34" charset="0"/>
              </a:rPr>
              <a:t>接入控制、消防和调度系统一体化</a:t>
            </a:r>
            <a:endParaRPr lang="ru-RU" altLang="zh-CN" sz="1800" b="1">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q"/>
            </a:pPr>
            <a:r>
              <a:rPr lang="zh-CN" altLang="en-US" sz="1800" b="1">
                <a:latin typeface="Arial Narrow" pitchFamily="34" charset="0"/>
                <a:ea typeface="华文细黑" pitchFamily="2" charset="-122"/>
                <a:cs typeface="Arial" pitchFamily="34" charset="0"/>
              </a:rPr>
              <a:t>周边环境 </a:t>
            </a:r>
            <a:r>
              <a:rPr lang="en-US" altLang="zh-CN" sz="1800" b="1">
                <a:latin typeface="Arial Narrow" pitchFamily="34" charset="0"/>
                <a:ea typeface="华文细黑" pitchFamily="2" charset="-122"/>
                <a:cs typeface="Arial" pitchFamily="34" charset="0"/>
              </a:rPr>
              <a:t>– </a:t>
            </a:r>
            <a:r>
              <a:rPr lang="zh-CN" altLang="en-US" sz="1800" b="1">
                <a:latin typeface="Arial Narrow" pitchFamily="34" charset="0"/>
                <a:ea typeface="华文细黑" pitchFamily="2" charset="-122"/>
                <a:cs typeface="Arial" pitchFamily="34" charset="0"/>
              </a:rPr>
              <a:t>保护阶梯和地道</a:t>
            </a:r>
            <a:endParaRPr lang="ru-RU" altLang="zh-CN" sz="1800" b="1">
              <a:solidFill>
                <a:srgbClr val="00608B"/>
              </a:solidFill>
              <a:latin typeface="Arial Narrow" pitchFamily="34" charset="0"/>
              <a:ea typeface="华文细黑" pitchFamily="2" charset="-122"/>
              <a:cs typeface="Arial"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37150" y="0"/>
            <a:ext cx="1430338" cy="438150"/>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2400" b="1">
                <a:solidFill>
                  <a:srgbClr val="C00000"/>
                </a:solidFill>
                <a:effectLst>
                  <a:outerShdw blurRad="38100" dist="38100" dir="2700000" algn="tl">
                    <a:srgbClr val="C0C0C0"/>
                  </a:outerShdw>
                </a:effectLst>
                <a:latin typeface="FrutigerNext LT Medium"/>
              </a:rPr>
              <a:t>设计书</a:t>
            </a:r>
          </a:p>
        </p:txBody>
      </p:sp>
      <p:graphicFrame>
        <p:nvGraphicFramePr>
          <p:cNvPr id="15956" name="Group 596"/>
          <p:cNvGraphicFramePr>
            <a:graphicFrameLocks noGrp="1"/>
          </p:cNvGraphicFramePr>
          <p:nvPr/>
        </p:nvGraphicFramePr>
        <p:xfrm>
          <a:off x="1536700" y="601663"/>
          <a:ext cx="9001125" cy="6187123"/>
        </p:xfrm>
        <a:graphic>
          <a:graphicData uri="http://schemas.openxmlformats.org/drawingml/2006/table">
            <a:tbl>
              <a:tblPr/>
              <a:tblGrid>
                <a:gridCol w="5216525"/>
                <a:gridCol w="3784600"/>
              </a:tblGrid>
              <a:tr h="244475">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名称</a:t>
                      </a:r>
                      <a:endParaRPr kumimoji="0" lang="zh-CN" altLang="en-US" sz="18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9999"/>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指标</a:t>
                      </a:r>
                      <a:endParaRPr kumimoji="0" lang="zh-CN" altLang="en-US" sz="1800" b="0" i="0" u="none" strike="noStrike" cap="none" normalizeH="0" baseline="0" smtClean="0">
                        <a:ln>
                          <a:noFill/>
                        </a:ln>
                        <a:solidFill>
                          <a:schemeClr val="tx1"/>
                        </a:solidFill>
                        <a:effectLst/>
                        <a:latin typeface="Calibri" pitchFamily="34" charset="0"/>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9999"/>
                    </a:solidFill>
                  </a:tcPr>
                </a:tc>
              </a:tr>
              <a:tr h="258763">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1</a:t>
                      </a:r>
                      <a:r>
                        <a:rPr kumimoji="0" lang="zh-CN" altLang="en-US"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个技术模块（</a:t>
                      </a:r>
                      <a:r>
                        <a:rPr kumimoji="0" lang="en-US"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2 </a:t>
                      </a: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个机房每个机房</a:t>
                      </a: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100</a:t>
                      </a: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套</a:t>
                      </a:r>
                      <a:r>
                        <a:rPr kumimoji="0" lang="zh-CN" altLang="en-US"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itchFamily="34" charset="0"/>
                        <a:buNone/>
                        <a:tabLst/>
                      </a:pPr>
                      <a:endParaRPr kumimoji="0" lang="zh-CN" altLang="en-US" sz="1100" b="1" i="0" u="none" strike="noStrike" cap="none" normalizeH="0" baseline="0" smtClean="0">
                        <a:ln>
                          <a:noFill/>
                        </a:ln>
                        <a:solidFill>
                          <a:schemeClr val="tx1"/>
                        </a:solidFill>
                        <a:effectLst/>
                        <a:latin typeface="宋体" pitchFamily="2" charset="-122"/>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8763">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1</a:t>
                      </a: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个机房每个机房</a:t>
                      </a: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100</a:t>
                      </a: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套占地面积</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265M</a:t>
                      </a:r>
                      <a:r>
                        <a:rPr kumimoji="0" lang="ru-RU" altLang="zh-CN" sz="1100" b="1" i="0" u="none" strike="noStrike" cap="none" normalizeH="0" baseline="30000" smtClean="0">
                          <a:ln>
                            <a:noFill/>
                          </a:ln>
                          <a:solidFill>
                            <a:schemeClr val="tx1"/>
                          </a:solidFill>
                          <a:effectLst/>
                          <a:latin typeface="宋体" pitchFamily="2" charset="-122"/>
                          <a:ea typeface="宋体" pitchFamily="2" charset="-122"/>
                          <a:cs typeface="Times New Roman" pitchFamily="18" charset="0"/>
                        </a:rPr>
                        <a:t>2</a:t>
                      </a:r>
                      <a:endPar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8763">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制冷中心</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145 M</a:t>
                      </a:r>
                      <a:r>
                        <a:rPr kumimoji="0" lang="ru-RU" altLang="zh-CN" sz="1100" b="1" i="0" u="none" strike="noStrike" cap="none" normalizeH="0" baseline="30000" smtClean="0">
                          <a:ln>
                            <a:noFill/>
                          </a:ln>
                          <a:solidFill>
                            <a:schemeClr val="tx1"/>
                          </a:solidFill>
                          <a:effectLst/>
                          <a:latin typeface="宋体" pitchFamily="2" charset="-122"/>
                          <a:ea typeface="宋体" pitchFamily="2" charset="-122"/>
                          <a:cs typeface="Times New Roman" pitchFamily="18" charset="0"/>
                        </a:rPr>
                        <a:t>2</a:t>
                      </a:r>
                      <a:endPar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8763">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制冷柜占地面积</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120 M</a:t>
                      </a:r>
                      <a:r>
                        <a:rPr kumimoji="0" lang="ru-RU" altLang="zh-CN" sz="1100" b="1" i="0" u="none" strike="noStrike" cap="none" normalizeH="0" baseline="30000" smtClean="0">
                          <a:ln>
                            <a:noFill/>
                          </a:ln>
                          <a:solidFill>
                            <a:schemeClr val="tx1"/>
                          </a:solidFill>
                          <a:effectLst/>
                          <a:latin typeface="宋体" pitchFamily="2" charset="-122"/>
                          <a:ea typeface="宋体" pitchFamily="2" charset="-122"/>
                          <a:cs typeface="Times New Roman" pitchFamily="18" charset="0"/>
                        </a:rPr>
                        <a:t>2</a:t>
                      </a:r>
                      <a:endPar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8763">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动力中心</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260 M</a:t>
                      </a:r>
                      <a:r>
                        <a:rPr kumimoji="0" lang="ru-RU" altLang="zh-CN" sz="1100" b="1" i="0" u="none" strike="noStrike" cap="none" normalizeH="0" baseline="30000" smtClean="0">
                          <a:ln>
                            <a:noFill/>
                          </a:ln>
                          <a:solidFill>
                            <a:schemeClr val="tx1"/>
                          </a:solidFill>
                          <a:effectLst/>
                          <a:latin typeface="宋体" pitchFamily="2" charset="-122"/>
                          <a:ea typeface="宋体" pitchFamily="2" charset="-122"/>
                          <a:cs typeface="Times New Roman" pitchFamily="18" charset="0"/>
                        </a:rPr>
                        <a:t>2</a:t>
                      </a:r>
                      <a:endPar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8763">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消防站面积</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33 M</a:t>
                      </a:r>
                      <a:r>
                        <a:rPr kumimoji="0" lang="ru-RU" altLang="zh-CN" sz="1100" b="1" i="0" u="none" strike="noStrike" cap="none" normalizeH="0" baseline="30000" smtClean="0">
                          <a:ln>
                            <a:noFill/>
                          </a:ln>
                          <a:solidFill>
                            <a:schemeClr val="tx1"/>
                          </a:solidFill>
                          <a:effectLst/>
                          <a:latin typeface="宋体" pitchFamily="2" charset="-122"/>
                          <a:ea typeface="宋体" pitchFamily="2" charset="-122"/>
                          <a:cs typeface="Times New Roman" pitchFamily="18" charset="0"/>
                        </a:rPr>
                        <a:t>2</a:t>
                      </a:r>
                      <a:endPar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8763">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通讯设备占地面积</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104 M</a:t>
                      </a:r>
                      <a:r>
                        <a:rPr kumimoji="0" lang="ru-RU" altLang="zh-CN" sz="1100" b="1" i="0" u="none" strike="noStrike" cap="none" normalizeH="0" baseline="30000" smtClean="0">
                          <a:ln>
                            <a:noFill/>
                          </a:ln>
                          <a:solidFill>
                            <a:schemeClr val="tx1"/>
                          </a:solidFill>
                          <a:effectLst/>
                          <a:latin typeface="宋体" pitchFamily="2" charset="-122"/>
                          <a:ea typeface="宋体" pitchFamily="2" charset="-122"/>
                          <a:cs typeface="Times New Roman" pitchFamily="18" charset="0"/>
                        </a:rPr>
                        <a:t>2</a:t>
                      </a:r>
                      <a:endPar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8763">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1</a:t>
                      </a: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个模块总占地面积（</a:t>
                      </a: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46X30</a:t>
                      </a: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1400 M</a:t>
                      </a:r>
                      <a:r>
                        <a:rPr kumimoji="0" lang="ru-RU" altLang="zh-CN" sz="1100" b="1" i="0" u="none" strike="noStrike" cap="none" normalizeH="0" baseline="30000" smtClean="0">
                          <a:ln>
                            <a:noFill/>
                          </a:ln>
                          <a:solidFill>
                            <a:schemeClr val="tx1"/>
                          </a:solidFill>
                          <a:effectLst/>
                          <a:latin typeface="宋体" pitchFamily="2" charset="-122"/>
                          <a:ea typeface="宋体" pitchFamily="2" charset="-122"/>
                          <a:cs typeface="Times New Roman" pitchFamily="18" charset="0"/>
                        </a:rPr>
                        <a:t>2</a:t>
                      </a:r>
                      <a:endPar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8763">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办公房屋每一层（总面积）</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750 M</a:t>
                      </a:r>
                      <a:r>
                        <a:rPr kumimoji="0" lang="ru-RU" altLang="zh-CN" sz="1100" b="1" i="0" u="none" strike="noStrike" cap="none" normalizeH="0" baseline="30000" smtClean="0">
                          <a:ln>
                            <a:noFill/>
                          </a:ln>
                          <a:solidFill>
                            <a:schemeClr val="tx1"/>
                          </a:solidFill>
                          <a:effectLst/>
                          <a:latin typeface="宋体" pitchFamily="2" charset="-122"/>
                          <a:ea typeface="宋体" pitchFamily="2" charset="-122"/>
                          <a:cs typeface="Times New Roman" pitchFamily="18" charset="0"/>
                        </a:rPr>
                        <a:t>2</a:t>
                      </a: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（总计</a:t>
                      </a: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1500 M</a:t>
                      </a:r>
                      <a:r>
                        <a:rPr kumimoji="0" lang="ru-RU" altLang="zh-CN" sz="1100" b="1" i="0" u="none" strike="noStrike" cap="none" normalizeH="0" baseline="30000" smtClean="0">
                          <a:ln>
                            <a:noFill/>
                          </a:ln>
                          <a:solidFill>
                            <a:schemeClr val="tx1"/>
                          </a:solidFill>
                          <a:effectLst/>
                          <a:latin typeface="宋体" pitchFamily="2" charset="-122"/>
                          <a:ea typeface="宋体" pitchFamily="2" charset="-122"/>
                          <a:cs typeface="Times New Roman" pitchFamily="18" charset="0"/>
                        </a:rPr>
                        <a:t>2</a:t>
                      </a: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2888">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itchFamily="34" charset="0"/>
                        <a:buNone/>
                        <a:tabLst/>
                      </a:pPr>
                      <a:endParaRPr kumimoji="0" lang="zh-CN" altLang="en-US" sz="1100" b="1" i="0" u="none" strike="noStrike" cap="none" normalizeH="0" baseline="0" smtClean="0">
                        <a:ln>
                          <a:noFill/>
                        </a:ln>
                        <a:solidFill>
                          <a:schemeClr val="tx1"/>
                        </a:solidFill>
                        <a:effectLst/>
                        <a:latin typeface="宋体" pitchFamily="2" charset="-122"/>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itchFamily="34" charset="0"/>
                        <a:buNone/>
                        <a:tabLst/>
                      </a:pPr>
                      <a:endParaRPr kumimoji="0" lang="zh-CN" altLang="en-US" sz="1100" b="1" i="0" u="none" strike="noStrike" cap="none" normalizeH="0" baseline="0" smtClean="0">
                        <a:ln>
                          <a:noFill/>
                        </a:ln>
                        <a:solidFill>
                          <a:schemeClr val="tx1"/>
                        </a:solidFill>
                        <a:effectLst/>
                        <a:latin typeface="宋体" pitchFamily="2" charset="-122"/>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8763">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机房数量</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8763">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1</a:t>
                      </a: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个机房每个机房</a:t>
                      </a: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100</a:t>
                      </a: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套</a:t>
                      </a: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a:t>
                      </a: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总计</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100/200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8763">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一套所需功率</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6</a:t>
                      </a: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千瓦</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8763">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1</a:t>
                      </a: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个机房装机</a:t>
                      </a: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IT</a:t>
                      </a: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功率</a:t>
                      </a: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a:t>
                      </a: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总功率</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600</a:t>
                      </a: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千瓦</a:t>
                      </a: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/1200</a:t>
                      </a: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千瓦</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8763">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保障不间断供电标准</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2N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8763">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不间断供电自动工作时间</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10</a:t>
                      </a: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分钟</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8763">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1</a:t>
                      </a: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个技术模块电源保障系统功率</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2500</a:t>
                      </a: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千瓦</a:t>
                      </a: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/2000</a:t>
                      </a: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千瓦</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8763">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供电水准</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N+1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8763">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自动供电时间</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12</a:t>
                      </a: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小时</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8763">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1</a:t>
                      </a: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个模块所需制冷要求</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1300</a:t>
                      </a: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千瓦</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8763">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制冷水准</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N+1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8763">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冷却系统自动工作时间</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10</a:t>
                      </a: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分钟</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8763">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ru-RU"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全部</a:t>
                      </a: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PUE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100" b="1" i="0" u="none" strike="noStrike" cap="none" normalizeH="0" baseline="0" smtClean="0">
                          <a:ln>
                            <a:noFill/>
                          </a:ln>
                          <a:solidFill>
                            <a:schemeClr val="tx1"/>
                          </a:solidFill>
                          <a:effectLst/>
                          <a:latin typeface="宋体" pitchFamily="2" charset="-122"/>
                          <a:ea typeface="宋体" pitchFamily="2" charset="-122"/>
                          <a:cs typeface="Times New Roman" pitchFamily="18" charset="0"/>
                        </a:rPr>
                        <a:t>1.5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bwMode="auto">
          <a:xfrm>
            <a:off x="2713038" y="0"/>
            <a:ext cx="9144000" cy="441325"/>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2400" b="1">
                <a:solidFill>
                  <a:srgbClr val="C00000"/>
                </a:solidFill>
                <a:effectLst>
                  <a:outerShdw blurRad="38100" dist="38100" dir="2700000" algn="tl">
                    <a:srgbClr val="C0C0C0"/>
                  </a:outerShdw>
                </a:effectLst>
                <a:latin typeface="FrutigerNext LT Medium"/>
              </a:rPr>
              <a:t>                                视频监视系统</a:t>
            </a:r>
            <a:endParaRPr lang="ru-RU" altLang="zh-CN" sz="2400" b="1">
              <a:solidFill>
                <a:srgbClr val="C00000"/>
              </a:solidFill>
              <a:effectLst>
                <a:outerShdw blurRad="38100" dist="38100" dir="2700000" algn="tl">
                  <a:srgbClr val="C0C0C0"/>
                </a:outerShdw>
              </a:effectLst>
              <a:latin typeface="FrutigerNext LT Medium"/>
            </a:endParaRPr>
          </a:p>
        </p:txBody>
      </p:sp>
      <p:pic>
        <p:nvPicPr>
          <p:cNvPr id="3174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6863" y="441325"/>
            <a:ext cx="8569325"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Заголовок 2"/>
          <p:cNvSpPr txBox="1">
            <a:spLocks/>
          </p:cNvSpPr>
          <p:nvPr/>
        </p:nvSpPr>
        <p:spPr bwMode="auto">
          <a:xfrm>
            <a:off x="8699500" y="1195388"/>
            <a:ext cx="352742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8000" tIns="36000" rIns="72000" bIns="36000" anchor="ctr">
            <a:spAutoFit/>
          </a:bodyPr>
          <a:lstStyle>
            <a:lvl1pPr marL="285750" indent="-285750"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spcBef>
                <a:spcPct val="0"/>
              </a:spcBef>
              <a:buFont typeface="Wingdings" pitchFamily="2" charset="2"/>
              <a:buChar char="q"/>
            </a:pPr>
            <a:r>
              <a:rPr lang="en-US" altLang="zh-CN" sz="1600" b="1">
                <a:solidFill>
                  <a:srgbClr val="00608B"/>
                </a:solidFill>
                <a:cs typeface="Arial" pitchFamily="34" charset="0"/>
              </a:rPr>
              <a:t>IP-</a:t>
            </a:r>
            <a:r>
              <a:rPr lang="zh-CN" altLang="en-US" sz="1600" b="1">
                <a:solidFill>
                  <a:srgbClr val="00608B"/>
                </a:solidFill>
                <a:cs typeface="Arial" pitchFamily="34" charset="0"/>
              </a:rPr>
              <a:t> 视频监视</a:t>
            </a:r>
            <a:endParaRPr lang="ru-RU" altLang="zh-CN" sz="1600" b="1">
              <a:solidFill>
                <a:srgbClr val="00608B"/>
              </a:solidFill>
              <a:cs typeface="Arial" pitchFamily="34" charset="0"/>
            </a:endParaRPr>
          </a:p>
          <a:p>
            <a:pPr eaLnBrk="1" hangingPunct="1">
              <a:spcBef>
                <a:spcPct val="0"/>
              </a:spcBef>
              <a:buFont typeface="Wingdings" pitchFamily="2" charset="2"/>
              <a:buChar char="q"/>
            </a:pPr>
            <a:r>
              <a:rPr lang="en-US" altLang="zh-CN" sz="1600" b="1">
                <a:solidFill>
                  <a:srgbClr val="00608B"/>
                </a:solidFill>
                <a:cs typeface="Arial" pitchFamily="34" charset="0"/>
              </a:rPr>
              <a:t>PoE-</a:t>
            </a:r>
            <a:r>
              <a:rPr lang="zh-CN" altLang="en-US" sz="1600" b="1">
                <a:solidFill>
                  <a:srgbClr val="00608B"/>
                </a:solidFill>
                <a:cs typeface="Arial" pitchFamily="34" charset="0"/>
              </a:rPr>
              <a:t>技术</a:t>
            </a:r>
            <a:endParaRPr lang="ru-RU" altLang="zh-CN" sz="1600" b="1">
              <a:solidFill>
                <a:srgbClr val="00608B"/>
              </a:solidFill>
              <a:cs typeface="Arial" pitchFamily="34" charset="0"/>
            </a:endParaRPr>
          </a:p>
          <a:p>
            <a:pPr eaLnBrk="1" hangingPunct="1">
              <a:spcBef>
                <a:spcPct val="0"/>
              </a:spcBef>
              <a:buFont typeface="Wingdings" pitchFamily="2" charset="2"/>
              <a:buChar char="q"/>
            </a:pPr>
            <a:r>
              <a:rPr lang="zh-CN" altLang="en-US" sz="1600" b="1">
                <a:solidFill>
                  <a:srgbClr val="00608B"/>
                </a:solidFill>
                <a:cs typeface="Arial" pitchFamily="34" charset="0"/>
              </a:rPr>
              <a:t>独立计算机局域网</a:t>
            </a:r>
            <a:r>
              <a:rPr lang="en-US" altLang="zh-CN" sz="1600" b="1">
                <a:solidFill>
                  <a:srgbClr val="00608B"/>
                </a:solidFill>
                <a:cs typeface="Arial" pitchFamily="34" charset="0"/>
              </a:rPr>
              <a:t>(LACN)</a:t>
            </a:r>
            <a:endParaRPr lang="ru-RU" altLang="zh-CN" sz="1600" b="1">
              <a:solidFill>
                <a:srgbClr val="00608B"/>
              </a:solidFill>
              <a:cs typeface="Arial" pitchFamily="34" charset="0"/>
            </a:endParaRPr>
          </a:p>
          <a:p>
            <a:pPr eaLnBrk="1" hangingPunct="1">
              <a:spcBef>
                <a:spcPct val="0"/>
              </a:spcBef>
              <a:buFont typeface="Wingdings" pitchFamily="2" charset="2"/>
              <a:buChar char="q"/>
            </a:pPr>
            <a:r>
              <a:rPr lang="zh-CN" altLang="en-US" sz="1600" b="1">
                <a:solidFill>
                  <a:srgbClr val="00608B"/>
                </a:solidFill>
                <a:cs typeface="Arial" pitchFamily="34" charset="0"/>
              </a:rPr>
              <a:t>主要备用部件</a:t>
            </a:r>
            <a:endParaRPr lang="ru-RU" altLang="zh-CN" sz="1600" b="1">
              <a:solidFill>
                <a:srgbClr val="00608B"/>
              </a:solidFill>
              <a:cs typeface="Arial" pitchFamily="34" charset="0"/>
            </a:endParaRPr>
          </a:p>
          <a:p>
            <a:pPr eaLnBrk="1" hangingPunct="1">
              <a:spcBef>
                <a:spcPct val="0"/>
              </a:spcBef>
              <a:buFont typeface="Wingdings" pitchFamily="2" charset="2"/>
              <a:buChar char="q"/>
            </a:pPr>
            <a:r>
              <a:rPr lang="zh-CN" altLang="en-US" sz="1600" b="1">
                <a:solidFill>
                  <a:srgbClr val="00608B"/>
                </a:solidFill>
                <a:cs typeface="Arial" pitchFamily="34" charset="0"/>
              </a:rPr>
              <a:t>高分辨率摄像头与红外线照明</a:t>
            </a:r>
            <a:endParaRPr lang="ru-RU" altLang="zh-CN" sz="1600" b="1">
              <a:solidFill>
                <a:srgbClr val="00608B"/>
              </a:solidFill>
              <a:cs typeface="Arial" pitchFamily="34" charset="0"/>
            </a:endParaRPr>
          </a:p>
          <a:p>
            <a:pPr eaLnBrk="1" hangingPunct="1">
              <a:spcBef>
                <a:spcPct val="0"/>
              </a:spcBef>
              <a:buFont typeface="Wingdings" pitchFamily="2" charset="2"/>
              <a:buChar char="q"/>
            </a:pPr>
            <a:endParaRPr lang="ru-RU" altLang="zh-CN" sz="1600" b="1">
              <a:solidFill>
                <a:srgbClr val="00608B"/>
              </a:solidFill>
              <a:cs typeface="Arial" pitchFamily="34" charset="0"/>
            </a:endParaRPr>
          </a:p>
          <a:p>
            <a:pPr eaLnBrk="1" hangingPunct="1">
              <a:spcBef>
                <a:spcPct val="0"/>
              </a:spcBef>
              <a:buFont typeface="Wingdings" pitchFamily="2" charset="2"/>
              <a:buChar char="q"/>
            </a:pPr>
            <a:endParaRPr lang="ru-RU" altLang="zh-CN" sz="1600" b="1">
              <a:solidFill>
                <a:srgbClr val="00608B"/>
              </a:solidFill>
              <a:cs typeface="Arial"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Les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 y="2536825"/>
            <a:ext cx="251460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5" descr="per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1050" y="766763"/>
            <a:ext cx="2741613"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6" descr="setk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350" y="704850"/>
            <a:ext cx="2538413"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0" descr="sul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8813" y="4176713"/>
            <a:ext cx="22098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1" descr="http://www.abn.ru/catalog/lindner/lindner_fl/panel_nortec/images/600-a2-gst.jpg"/>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6242050" y="4033838"/>
            <a:ext cx="368300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Rectangle 8"/>
          <p:cNvSpPr>
            <a:spLocks noChangeArrowheads="1"/>
          </p:cNvSpPr>
          <p:nvPr/>
        </p:nvSpPr>
        <p:spPr bwMode="auto">
          <a:xfrm>
            <a:off x="4405313" y="1581150"/>
            <a:ext cx="26654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1800" b="1">
                <a:latin typeface="Arial Narrow" pitchFamily="34" charset="0"/>
                <a:ea typeface="华文细黑" pitchFamily="2" charset="-122"/>
              </a:rPr>
              <a:t>独立电缆沟部分及弱电缆和电气电缆， 低电流电缆和电气电缆</a:t>
            </a:r>
            <a:r>
              <a:rPr lang="en-US" altLang="zh-CN" sz="1800" b="1">
                <a:latin typeface="Arial Narrow" pitchFamily="34" charset="0"/>
                <a:ea typeface="华文细黑" pitchFamily="2" charset="-122"/>
              </a:rPr>
              <a:t>100%</a:t>
            </a:r>
            <a:r>
              <a:rPr lang="zh-CN" altLang="en-US" sz="1800" b="1">
                <a:latin typeface="Arial Narrow" pitchFamily="34" charset="0"/>
                <a:ea typeface="华文细黑" pitchFamily="2" charset="-122"/>
              </a:rPr>
              <a:t>可以更换。</a:t>
            </a:r>
            <a:endParaRPr lang="ru-RU" altLang="zh-CN" sz="1800" b="1">
              <a:latin typeface="Arial Narrow" pitchFamily="34" charset="0"/>
              <a:ea typeface="华文细黑" pitchFamily="2" charset="-122"/>
            </a:endParaRPr>
          </a:p>
        </p:txBody>
      </p:sp>
      <p:sp>
        <p:nvSpPr>
          <p:cNvPr id="10" name="Заголовок 1"/>
          <p:cNvSpPr txBox="1">
            <a:spLocks/>
          </p:cNvSpPr>
          <p:nvPr/>
        </p:nvSpPr>
        <p:spPr bwMode="auto">
          <a:xfrm>
            <a:off x="1317625" y="198438"/>
            <a:ext cx="9602788" cy="1181100"/>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2400" b="1">
                <a:solidFill>
                  <a:srgbClr val="C00000"/>
                </a:solidFill>
                <a:effectLst>
                  <a:outerShdw blurRad="38100" dist="38100" dir="2700000" algn="tl">
                    <a:srgbClr val="C0C0C0"/>
                  </a:outerShdw>
                </a:effectLst>
                <a:latin typeface="FrutigerNext LT Medium"/>
              </a:rPr>
              <a:t>                                      预埋和电缆管道结构</a:t>
            </a:r>
            <a:r>
              <a:rPr lang="ru-RU" altLang="zh-CN" sz="2400" b="1">
                <a:solidFill>
                  <a:srgbClr val="C00000"/>
                </a:solidFill>
                <a:effectLst>
                  <a:outerShdw blurRad="38100" dist="38100" dir="2700000" algn="tl">
                    <a:srgbClr val="C0C0C0"/>
                  </a:outerShdw>
                </a:effectLst>
                <a:latin typeface="FrutigerNext LT Medium"/>
              </a:rPr>
              <a:t/>
            </a:r>
            <a:br>
              <a:rPr lang="ru-RU" altLang="zh-CN" sz="2400" b="1">
                <a:solidFill>
                  <a:srgbClr val="C00000"/>
                </a:solidFill>
                <a:effectLst>
                  <a:outerShdw blurRad="38100" dist="38100" dir="2700000" algn="tl">
                    <a:srgbClr val="C0C0C0"/>
                  </a:outerShdw>
                </a:effectLst>
                <a:latin typeface="FrutigerNext LT Medium"/>
              </a:rPr>
            </a:br>
            <a:r>
              <a:rPr lang="ru-RU" altLang="zh-CN" sz="2400" b="1">
                <a:solidFill>
                  <a:srgbClr val="C00000"/>
                </a:solidFill>
                <a:effectLst>
                  <a:outerShdw blurRad="38100" dist="38100" dir="2700000" algn="tl">
                    <a:srgbClr val="C0C0C0"/>
                  </a:outerShdw>
                </a:effectLst>
                <a:latin typeface="FrutigerNext LT Medium"/>
              </a:rPr>
              <a:t/>
            </a:r>
            <a:br>
              <a:rPr lang="ru-RU" altLang="zh-CN" sz="2400" b="1">
                <a:solidFill>
                  <a:srgbClr val="C00000"/>
                </a:solidFill>
                <a:effectLst>
                  <a:outerShdw blurRad="38100" dist="38100" dir="2700000" algn="tl">
                    <a:srgbClr val="C0C0C0"/>
                  </a:outerShdw>
                </a:effectLst>
                <a:latin typeface="FrutigerNext LT Medium"/>
              </a:rPr>
            </a:br>
            <a:endParaRPr lang="ru-RU" altLang="zh-CN" sz="2400" b="1">
              <a:solidFill>
                <a:srgbClr val="C00000"/>
              </a:solidFill>
              <a:effectLst>
                <a:outerShdw blurRad="38100" dist="38100" dir="2700000" algn="tl">
                  <a:srgbClr val="C0C0C0"/>
                </a:outerShdw>
              </a:effectLst>
              <a:latin typeface="FrutigerNext LT Medium"/>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Рисунок 4126" descr="http://www.turbopar.ru/images/teplovie_punkt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513" y="1127125"/>
            <a:ext cx="4340225"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Заголовок 1"/>
          <p:cNvSpPr txBox="1">
            <a:spLocks/>
          </p:cNvSpPr>
          <p:nvPr/>
        </p:nvSpPr>
        <p:spPr bwMode="auto">
          <a:xfrm>
            <a:off x="4225925" y="420688"/>
            <a:ext cx="9144000" cy="442912"/>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2400" b="1">
                <a:solidFill>
                  <a:srgbClr val="C00000"/>
                </a:solidFill>
                <a:effectLst>
                  <a:outerShdw blurRad="38100" dist="38100" dir="2700000" algn="tl">
                    <a:srgbClr val="C0C0C0"/>
                  </a:outerShdw>
                </a:effectLst>
                <a:latin typeface="FrutigerNext LT Medium"/>
              </a:rPr>
              <a:t>供暖系统</a:t>
            </a:r>
            <a:endParaRPr lang="ru-RU" altLang="zh-CN" sz="2400" b="1">
              <a:solidFill>
                <a:srgbClr val="C00000"/>
              </a:solidFill>
              <a:effectLst>
                <a:outerShdw blurRad="38100" dist="38100" dir="2700000" algn="tl">
                  <a:srgbClr val="C0C0C0"/>
                </a:outerShdw>
              </a:effectLst>
              <a:latin typeface="FrutigerNext LT Medium"/>
            </a:endParaRPr>
          </a:p>
        </p:txBody>
      </p:sp>
      <p:pic>
        <p:nvPicPr>
          <p:cNvPr id="33796" name="Рисунок 4150" descr="http://kermi-fko.ru/files/sitedata/Catalog/5bd92c89-42d5-4d26-a836-c05f70bb4a3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5900" y="1589088"/>
            <a:ext cx="192405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Заголовок 1"/>
          <p:cNvSpPr txBox="1">
            <a:spLocks/>
          </p:cNvSpPr>
          <p:nvPr/>
        </p:nvSpPr>
        <p:spPr bwMode="auto">
          <a:xfrm>
            <a:off x="1933575" y="4116388"/>
            <a:ext cx="3978275" cy="350837"/>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spcBef>
                <a:spcPct val="0"/>
              </a:spcBef>
              <a:buFontTx/>
              <a:buNone/>
            </a:pPr>
            <a:r>
              <a:rPr lang="zh-CN" altLang="en-US" sz="2000" b="1">
                <a:effectLst>
                  <a:outerShdw blurRad="38100" dist="38100" dir="2700000" algn="tl">
                    <a:srgbClr val="C0C0C0"/>
                  </a:outerShdw>
                </a:effectLst>
                <a:latin typeface="Calibri Light" pitchFamily="34" charset="0"/>
              </a:rPr>
              <a:t>单元（机组）供暖站</a:t>
            </a:r>
            <a:endParaRPr lang="ru-RU" altLang="zh-CN" sz="2000" b="1">
              <a:effectLst>
                <a:outerShdw blurRad="38100" dist="38100" dir="2700000" algn="tl">
                  <a:srgbClr val="C0C0C0"/>
                </a:outerShdw>
              </a:effectLst>
              <a:latin typeface="Calibri Light" pitchFamily="34" charset="0"/>
            </a:endParaRPr>
          </a:p>
        </p:txBody>
      </p:sp>
      <p:sp>
        <p:nvSpPr>
          <p:cNvPr id="6" name="Заголовок 1"/>
          <p:cNvSpPr txBox="1">
            <a:spLocks/>
          </p:cNvSpPr>
          <p:nvPr/>
        </p:nvSpPr>
        <p:spPr bwMode="auto">
          <a:xfrm>
            <a:off x="7250113" y="3621088"/>
            <a:ext cx="3978275" cy="349250"/>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spcBef>
                <a:spcPct val="0"/>
              </a:spcBef>
              <a:buFontTx/>
              <a:buNone/>
            </a:pPr>
            <a:r>
              <a:rPr lang="zh-CN" altLang="en-US" sz="2000" b="1">
                <a:effectLst>
                  <a:outerShdw blurRad="38100" dist="38100" dir="2700000" algn="tl">
                    <a:srgbClr val="C0C0C0"/>
                  </a:outerShdw>
                </a:effectLst>
                <a:latin typeface="Calibri Light" pitchFamily="34" charset="0"/>
              </a:rPr>
              <a:t>供暖设备</a:t>
            </a:r>
            <a:endParaRPr lang="ru-RU" altLang="zh-CN" sz="2000" b="1">
              <a:effectLst>
                <a:outerShdw blurRad="38100" dist="38100" dir="2700000" algn="tl">
                  <a:srgbClr val="C0C0C0"/>
                </a:outerShdw>
              </a:effectLst>
              <a:latin typeface="Calibri Light"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bwMode="auto">
          <a:xfrm>
            <a:off x="552450" y="163513"/>
            <a:ext cx="8972550" cy="442912"/>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2400" b="1">
                <a:solidFill>
                  <a:srgbClr val="C00000"/>
                </a:solidFill>
                <a:effectLst>
                  <a:outerShdw blurRad="38100" dist="38100" dir="2700000" algn="tl">
                    <a:srgbClr val="C0C0C0"/>
                  </a:outerShdw>
                </a:effectLst>
                <a:latin typeface="FrutigerNext LT Medium"/>
              </a:rPr>
              <a:t>项目实施进度</a:t>
            </a:r>
            <a:endParaRPr lang="ru-RU" altLang="zh-CN" sz="2400" b="1">
              <a:solidFill>
                <a:srgbClr val="C00000"/>
              </a:solidFill>
              <a:effectLst>
                <a:outerShdw blurRad="38100" dist="38100" dir="2700000" algn="tl">
                  <a:srgbClr val="C0C0C0"/>
                </a:outerShdw>
              </a:effectLst>
              <a:latin typeface="FrutigerNext LT Medium"/>
            </a:endParaRPr>
          </a:p>
        </p:txBody>
      </p:sp>
      <p:pic>
        <p:nvPicPr>
          <p:cNvPr id="34819" name="Picture 2" descr="F:\Проектирование\Депо\Клиенты\2011\ЦОД_Магнитогорск\ЦОД  MMK_v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50" y="838200"/>
            <a:ext cx="8443913"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Заголовок 2"/>
          <p:cNvSpPr txBox="1">
            <a:spLocks/>
          </p:cNvSpPr>
          <p:nvPr/>
        </p:nvSpPr>
        <p:spPr bwMode="auto">
          <a:xfrm>
            <a:off x="7256463" y="1373188"/>
            <a:ext cx="4818062" cy="1733550"/>
          </a:xfrm>
          <a:prstGeom prst="rect">
            <a:avLst/>
          </a:prstGeom>
          <a:noFill/>
          <a:ln>
            <a:noFill/>
          </a:ln>
          <a:extLst/>
        </p:spPr>
        <p:txBody>
          <a:bodyPr lIns="288000" tIns="36000" rIns="72000" bIns="36000" anchor="ctr">
            <a:spAutoFit/>
          </a:bodyPr>
          <a:lstStyle>
            <a:lvl1pPr marL="285750" indent="-285750"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spcBef>
                <a:spcPct val="0"/>
              </a:spcBef>
              <a:buFont typeface="Wingdings" pitchFamily="2" charset="2"/>
              <a:buChar char="Ø"/>
            </a:pPr>
            <a:endParaRPr lang="ru-RU" altLang="zh-CN" sz="2000">
              <a:solidFill>
                <a:srgbClr val="FF3300"/>
              </a:solidFill>
              <a:effectLst>
                <a:outerShdw blurRad="38100" dist="38100" dir="2700000" algn="tl">
                  <a:srgbClr val="C0C0C0"/>
                </a:outerShdw>
              </a:effectLst>
              <a:latin typeface="FrutigerNext LT Medium"/>
              <a:ea typeface="华文细黑" pitchFamily="2" charset="-122"/>
            </a:endParaRPr>
          </a:p>
          <a:p>
            <a:pPr eaLnBrk="1" hangingPunct="1">
              <a:spcBef>
                <a:spcPct val="0"/>
              </a:spcBef>
              <a:buFont typeface="Wingdings" pitchFamily="2" charset="2"/>
              <a:buChar char="Ø"/>
            </a:pPr>
            <a:r>
              <a:rPr lang="zh-CN" altLang="en-US" sz="2000">
                <a:solidFill>
                  <a:srgbClr val="FF3300"/>
                </a:solidFill>
                <a:effectLst>
                  <a:outerShdw blurRad="38100" dist="38100" dir="2700000" algn="tl">
                    <a:srgbClr val="C0C0C0"/>
                  </a:outerShdw>
                </a:effectLst>
                <a:latin typeface="FrutigerNext LT Medium"/>
                <a:ea typeface="华文细黑" pitchFamily="2" charset="-122"/>
              </a:rPr>
              <a:t>项目前期阶段 </a:t>
            </a:r>
            <a:r>
              <a:rPr lang="en-US" altLang="zh-CN" sz="2000">
                <a:solidFill>
                  <a:srgbClr val="FF3300"/>
                </a:solidFill>
                <a:effectLst>
                  <a:outerShdw blurRad="38100" dist="38100" dir="2700000" algn="tl">
                    <a:srgbClr val="C0C0C0"/>
                  </a:outerShdw>
                </a:effectLst>
                <a:latin typeface="FrutigerNext LT Medium"/>
                <a:ea typeface="华文细黑" pitchFamily="2" charset="-122"/>
              </a:rPr>
              <a:t>2 </a:t>
            </a:r>
            <a:r>
              <a:rPr lang="zh-CN" altLang="en-US" sz="2000">
                <a:solidFill>
                  <a:srgbClr val="FF3300"/>
                </a:solidFill>
                <a:effectLst>
                  <a:outerShdw blurRad="38100" dist="38100" dir="2700000" algn="tl">
                    <a:srgbClr val="C0C0C0"/>
                  </a:outerShdw>
                </a:effectLst>
                <a:latin typeface="FrutigerNext LT Medium"/>
                <a:ea typeface="华文细黑" pitchFamily="2" charset="-122"/>
              </a:rPr>
              <a:t>个月</a:t>
            </a:r>
            <a:r>
              <a:rPr lang="ru-RU" altLang="zh-CN" sz="2000">
                <a:solidFill>
                  <a:srgbClr val="FF3300"/>
                </a:solidFill>
                <a:effectLst>
                  <a:outerShdw blurRad="38100" dist="38100" dir="2700000" algn="tl">
                    <a:srgbClr val="C0C0C0"/>
                  </a:outerShdw>
                </a:effectLst>
                <a:latin typeface="FrutigerNext LT Medium"/>
                <a:ea typeface="华文细黑" pitchFamily="2" charset="-122"/>
              </a:rPr>
              <a:t>.</a:t>
            </a:r>
          </a:p>
          <a:p>
            <a:pPr eaLnBrk="1" hangingPunct="1">
              <a:spcBef>
                <a:spcPct val="0"/>
              </a:spcBef>
              <a:buFont typeface="Wingdings" pitchFamily="2" charset="2"/>
              <a:buChar char="Ø"/>
            </a:pPr>
            <a:r>
              <a:rPr lang="zh-CN" altLang="en-US" sz="2000">
                <a:solidFill>
                  <a:srgbClr val="FF3300"/>
                </a:solidFill>
                <a:effectLst>
                  <a:outerShdw blurRad="38100" dist="38100" dir="2700000" algn="tl">
                    <a:srgbClr val="C0C0C0"/>
                  </a:outerShdw>
                </a:effectLst>
                <a:latin typeface="FrutigerNext LT Medium"/>
                <a:ea typeface="华文细黑" pitchFamily="2" charset="-122"/>
              </a:rPr>
              <a:t>方案和国家检查 </a:t>
            </a:r>
            <a:r>
              <a:rPr lang="en-US" altLang="zh-CN" sz="2000">
                <a:solidFill>
                  <a:srgbClr val="FF3300"/>
                </a:solidFill>
                <a:effectLst>
                  <a:outerShdw blurRad="38100" dist="38100" dir="2700000" algn="tl">
                    <a:srgbClr val="C0C0C0"/>
                  </a:outerShdw>
                </a:effectLst>
                <a:latin typeface="FrutigerNext LT Medium"/>
                <a:ea typeface="华文细黑" pitchFamily="2" charset="-122"/>
              </a:rPr>
              <a:t>–</a:t>
            </a:r>
            <a:r>
              <a:rPr lang="zh-CN" altLang="en-US" sz="2000">
                <a:solidFill>
                  <a:srgbClr val="FF3300"/>
                </a:solidFill>
                <a:effectLst>
                  <a:outerShdw blurRad="38100" dist="38100" dir="2700000" algn="tl">
                    <a:srgbClr val="C0C0C0"/>
                  </a:outerShdw>
                </a:effectLst>
                <a:latin typeface="FrutigerNext LT Medium"/>
                <a:ea typeface="华文细黑" pitchFamily="2" charset="-122"/>
              </a:rPr>
              <a:t> </a:t>
            </a:r>
            <a:r>
              <a:rPr lang="en-US" altLang="zh-CN" sz="2000">
                <a:solidFill>
                  <a:srgbClr val="FF3300"/>
                </a:solidFill>
                <a:effectLst>
                  <a:outerShdw blurRad="38100" dist="38100" dir="2700000" algn="tl">
                    <a:srgbClr val="C0C0C0"/>
                  </a:outerShdw>
                </a:effectLst>
                <a:latin typeface="FrutigerNext LT Medium"/>
                <a:ea typeface="华文细黑" pitchFamily="2" charset="-122"/>
              </a:rPr>
              <a:t>3</a:t>
            </a:r>
            <a:r>
              <a:rPr lang="zh-CN" altLang="en-US" sz="2000">
                <a:solidFill>
                  <a:srgbClr val="FF3300"/>
                </a:solidFill>
                <a:effectLst>
                  <a:outerShdw blurRad="38100" dist="38100" dir="2700000" algn="tl">
                    <a:srgbClr val="C0C0C0"/>
                  </a:outerShdw>
                </a:effectLst>
                <a:latin typeface="FrutigerNext LT Medium"/>
                <a:ea typeface="华文细黑" pitchFamily="2" charset="-122"/>
              </a:rPr>
              <a:t>个月</a:t>
            </a:r>
            <a:endParaRPr lang="en-US" altLang="zh-CN" sz="2000">
              <a:solidFill>
                <a:srgbClr val="FF3300"/>
              </a:solidFill>
              <a:effectLst>
                <a:outerShdw blurRad="38100" dist="38100" dir="2700000" algn="tl">
                  <a:srgbClr val="C0C0C0"/>
                </a:outerShdw>
              </a:effectLst>
              <a:latin typeface="FrutigerNext LT Medium"/>
              <a:ea typeface="华文细黑" pitchFamily="2" charset="-122"/>
            </a:endParaRPr>
          </a:p>
          <a:p>
            <a:pPr eaLnBrk="1" hangingPunct="1">
              <a:spcBef>
                <a:spcPct val="0"/>
              </a:spcBef>
              <a:buFont typeface="Wingdings" pitchFamily="2" charset="2"/>
              <a:buChar char="Ø"/>
            </a:pPr>
            <a:r>
              <a:rPr lang="zh-CN" altLang="en-US" sz="2000">
                <a:solidFill>
                  <a:srgbClr val="FF3300"/>
                </a:solidFill>
                <a:effectLst>
                  <a:outerShdw blurRad="38100" dist="38100" dir="2700000" algn="tl">
                    <a:srgbClr val="C0C0C0"/>
                  </a:outerShdw>
                </a:effectLst>
                <a:latin typeface="FrutigerNext LT Medium"/>
                <a:ea typeface="华文细黑" pitchFamily="2" charset="-122"/>
              </a:rPr>
              <a:t>工作文件</a:t>
            </a:r>
            <a:r>
              <a:rPr lang="en-US" altLang="zh-CN" sz="2000">
                <a:solidFill>
                  <a:srgbClr val="FF3300"/>
                </a:solidFill>
                <a:effectLst>
                  <a:outerShdw blurRad="38100" dist="38100" dir="2700000" algn="tl">
                    <a:srgbClr val="C0C0C0"/>
                  </a:outerShdw>
                </a:effectLst>
                <a:latin typeface="FrutigerNext LT Medium"/>
                <a:ea typeface="华文细黑" pitchFamily="2" charset="-122"/>
              </a:rPr>
              <a:t>-</a:t>
            </a:r>
            <a:r>
              <a:rPr lang="zh-CN" altLang="en-US" sz="2000">
                <a:solidFill>
                  <a:srgbClr val="FF3300"/>
                </a:solidFill>
                <a:effectLst>
                  <a:outerShdw blurRad="38100" dist="38100" dir="2700000" algn="tl">
                    <a:srgbClr val="C0C0C0"/>
                  </a:outerShdw>
                </a:effectLst>
                <a:latin typeface="FrutigerNext LT Medium"/>
                <a:ea typeface="华文细黑" pitchFamily="2" charset="-122"/>
              </a:rPr>
              <a:t> </a:t>
            </a:r>
            <a:r>
              <a:rPr lang="en-US" altLang="zh-CN" sz="2000">
                <a:solidFill>
                  <a:srgbClr val="FF3300"/>
                </a:solidFill>
                <a:effectLst>
                  <a:outerShdw blurRad="38100" dist="38100" dir="2700000" algn="tl">
                    <a:srgbClr val="C0C0C0"/>
                  </a:outerShdw>
                </a:effectLst>
                <a:latin typeface="FrutigerNext LT Medium"/>
                <a:ea typeface="华文细黑" pitchFamily="2" charset="-122"/>
              </a:rPr>
              <a:t>3</a:t>
            </a:r>
            <a:r>
              <a:rPr lang="zh-CN" altLang="en-US" sz="2000">
                <a:solidFill>
                  <a:srgbClr val="FF3300"/>
                </a:solidFill>
                <a:effectLst>
                  <a:outerShdw blurRad="38100" dist="38100" dir="2700000" algn="tl">
                    <a:srgbClr val="C0C0C0"/>
                  </a:outerShdw>
                </a:effectLst>
                <a:latin typeface="FrutigerNext LT Medium"/>
                <a:ea typeface="华文细黑" pitchFamily="2" charset="-122"/>
              </a:rPr>
              <a:t>个月</a:t>
            </a:r>
            <a:r>
              <a:rPr lang="ru-RU" altLang="zh-CN" sz="2000">
                <a:solidFill>
                  <a:srgbClr val="FF3300"/>
                </a:solidFill>
                <a:effectLst>
                  <a:outerShdw blurRad="38100" dist="38100" dir="2700000" algn="tl">
                    <a:srgbClr val="C0C0C0"/>
                  </a:outerShdw>
                </a:effectLst>
                <a:latin typeface="FrutigerNext LT Medium"/>
                <a:ea typeface="华文细黑" pitchFamily="2" charset="-122"/>
              </a:rPr>
              <a:t>.</a:t>
            </a:r>
          </a:p>
          <a:p>
            <a:pPr eaLnBrk="1" hangingPunct="1">
              <a:spcBef>
                <a:spcPct val="0"/>
              </a:spcBef>
              <a:buFont typeface="Wingdings" pitchFamily="2" charset="2"/>
              <a:buChar char="Ø"/>
            </a:pPr>
            <a:r>
              <a:rPr lang="zh-CN" altLang="en-US" sz="2000">
                <a:solidFill>
                  <a:srgbClr val="FF3300"/>
                </a:solidFill>
                <a:effectLst>
                  <a:outerShdw blurRad="38100" dist="38100" dir="2700000" algn="tl">
                    <a:srgbClr val="C0C0C0"/>
                  </a:outerShdw>
                </a:effectLst>
                <a:latin typeface="FrutigerNext LT Medium"/>
                <a:ea typeface="华文细黑" pitchFamily="2" charset="-122"/>
              </a:rPr>
              <a:t>建设和装备</a:t>
            </a:r>
            <a:r>
              <a:rPr lang="ru-RU" altLang="zh-CN" sz="2000">
                <a:solidFill>
                  <a:srgbClr val="FF3300"/>
                </a:solidFill>
                <a:effectLst>
                  <a:outerShdw blurRad="38100" dist="38100" dir="2700000" algn="tl">
                    <a:srgbClr val="C0C0C0"/>
                  </a:outerShdw>
                </a:effectLst>
                <a:latin typeface="FrutigerNext LT Medium"/>
                <a:ea typeface="华文细黑" pitchFamily="2" charset="-122"/>
              </a:rPr>
              <a:t>– 12 </a:t>
            </a:r>
            <a:r>
              <a:rPr lang="zh-CN" altLang="en-US" sz="2000">
                <a:solidFill>
                  <a:srgbClr val="FF3300"/>
                </a:solidFill>
                <a:effectLst>
                  <a:outerShdw blurRad="38100" dist="38100" dir="2700000" algn="tl">
                    <a:srgbClr val="C0C0C0"/>
                  </a:outerShdw>
                </a:effectLst>
                <a:latin typeface="FrutigerNext LT Medium"/>
                <a:ea typeface="华文细黑" pitchFamily="2" charset="-122"/>
              </a:rPr>
              <a:t>个月</a:t>
            </a:r>
            <a:endParaRPr lang="ru-RU" altLang="zh-CN" sz="2000">
              <a:solidFill>
                <a:srgbClr val="FF3300"/>
              </a:solidFill>
              <a:effectLst>
                <a:outerShdw blurRad="38100" dist="38100" dir="2700000" algn="tl">
                  <a:srgbClr val="C0C0C0"/>
                </a:outerShdw>
              </a:effectLst>
              <a:latin typeface="FrutigerNext LT Medium"/>
              <a:ea typeface="华文细黑" pitchFamily="2" charset="-122"/>
            </a:endParaRPr>
          </a:p>
          <a:p>
            <a:pPr eaLnBrk="1" hangingPunct="1">
              <a:spcBef>
                <a:spcPct val="0"/>
              </a:spcBef>
              <a:buFont typeface="Wingdings" pitchFamily="2" charset="2"/>
              <a:buChar char="Ø"/>
            </a:pPr>
            <a:r>
              <a:rPr lang="zh-CN" altLang="en-US" sz="2000">
                <a:solidFill>
                  <a:srgbClr val="FF3300"/>
                </a:solidFill>
                <a:effectLst>
                  <a:outerShdw blurRad="38100" dist="38100" dir="2700000" algn="tl">
                    <a:srgbClr val="C0C0C0"/>
                  </a:outerShdw>
                </a:effectLst>
                <a:latin typeface="FrutigerNext LT Medium"/>
                <a:ea typeface="华文细黑" pitchFamily="2" charset="-122"/>
              </a:rPr>
              <a:t>开工调试</a:t>
            </a:r>
            <a:r>
              <a:rPr lang="ru-RU" altLang="zh-CN" sz="2000">
                <a:solidFill>
                  <a:srgbClr val="FF3300"/>
                </a:solidFill>
                <a:effectLst>
                  <a:outerShdw blurRad="38100" dist="38100" dir="2700000" algn="tl">
                    <a:srgbClr val="C0C0C0"/>
                  </a:outerShdw>
                </a:effectLst>
                <a:latin typeface="FrutigerNext LT Medium"/>
                <a:ea typeface="华文细黑" pitchFamily="2" charset="-122"/>
              </a:rPr>
              <a:t>– 2 </a:t>
            </a:r>
            <a:r>
              <a:rPr lang="zh-CN" altLang="en-US" sz="2000">
                <a:solidFill>
                  <a:srgbClr val="FF3300"/>
                </a:solidFill>
                <a:effectLst>
                  <a:outerShdw blurRad="38100" dist="38100" dir="2700000" algn="tl">
                    <a:srgbClr val="C0C0C0"/>
                  </a:outerShdw>
                </a:effectLst>
                <a:latin typeface="FrutigerNext LT Medium"/>
                <a:ea typeface="华文细黑" pitchFamily="2" charset="-122"/>
              </a:rPr>
              <a:t>个月</a:t>
            </a:r>
            <a:r>
              <a:rPr lang="ru-RU" altLang="zh-CN" sz="2000">
                <a:solidFill>
                  <a:srgbClr val="FF3300"/>
                </a:solidFill>
                <a:effectLst>
                  <a:outerShdw blurRad="38100" dist="38100" dir="2700000" algn="tl">
                    <a:srgbClr val="C0C0C0"/>
                  </a:outerShdw>
                </a:effectLst>
                <a:latin typeface="FrutigerNext LT Medium"/>
                <a:ea typeface="华文细黑" pitchFamily="2" charset="-122"/>
              </a:rPr>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22288" y="511175"/>
          <a:ext cx="10021887" cy="3763963"/>
        </p:xfrm>
        <a:graphic>
          <a:graphicData uri="http://schemas.openxmlformats.org/drawingml/2006/table">
            <a:tbl>
              <a:tblPr/>
              <a:tblGrid>
                <a:gridCol w="1776412"/>
                <a:gridCol w="1198563"/>
                <a:gridCol w="1192212"/>
                <a:gridCol w="1333500"/>
                <a:gridCol w="1208088"/>
                <a:gridCol w="1128712"/>
                <a:gridCol w="1090613"/>
                <a:gridCol w="1093787"/>
              </a:tblGrid>
              <a:tr h="219075">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rPr>
                        <a:t>名称</a:t>
                      </a:r>
                      <a:endParaRPr kumimoji="0" lang="ru-RU" altLang="zh-CN" sz="1200" b="1"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endParaRPr>
                    </a:p>
                  </a:txBody>
                  <a:tcPr marL="9525" marR="9525" marT="9524"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4BD9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rPr>
                        <a:t>2018</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4BD9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rPr>
                        <a:t>2019</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4BD9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rPr>
                        <a:t>2020</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4BD9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rPr>
                        <a:t>2021</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4BD9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rPr>
                        <a:t>2022</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4BD9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rPr>
                        <a:t>2023</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4BD9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rPr>
                        <a:t>2024</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4BD97"/>
                    </a:solidFill>
                  </a:tcPr>
                </a:tc>
              </a:tr>
              <a:tr h="628650">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工资基金</a:t>
                      </a:r>
                      <a:endPar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endParaRPr>
                    </a:p>
                    <a:p>
                      <a:pPr marL="0" marR="0" lvl="0" indent="0" algn="l" defTabSz="914400" rtl="0" eaLnBrk="1" fontAlgn="ctr" latinLnBrk="0" hangingPunct="1">
                        <a:lnSpc>
                          <a:spcPct val="100000"/>
                        </a:lnSpc>
                        <a:spcBef>
                          <a:spcPct val="0"/>
                        </a:spcBef>
                        <a:spcAft>
                          <a:spcPct val="0"/>
                        </a:spcAft>
                        <a:buClrTx/>
                        <a:buSzTx/>
                        <a:buFontTx/>
                        <a:buNone/>
                        <a:tabLst/>
                      </a:pPr>
                      <a:r>
                        <a:rPr kumimoji="0" lang="ru-RU"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(18 </a:t>
                      </a:r>
                      <a:r>
                        <a:rPr kumimoji="0" lang="zh-CN" altLang="en-US"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个工作人员</a:t>
                      </a:r>
                      <a:r>
                        <a:rPr kumimoji="0" lang="ru-RU"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/1000$ </a:t>
                      </a: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a:t>
                      </a:r>
                      <a:r>
                        <a:rPr kumimoji="0" lang="zh-CN" altLang="en-US"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每月</a:t>
                      </a:r>
                      <a:r>
                        <a:rPr kumimoji="0" lang="ru-RU"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a:t>
                      </a:r>
                    </a:p>
                  </a:txBody>
                  <a:tcPr marL="9525" marR="9525" marT="9524"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216 000,00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226 800,00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238 140,00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250 047,00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262 549,35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275 676,82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289 460,66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628650">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供应商的支持 </a:t>
                      </a:r>
                      <a:endPar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endParaRPr>
                    </a:p>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a:t>
                      </a: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Vendor support)</a:t>
                      </a:r>
                      <a:r>
                        <a:rPr kumimoji="0" lang="ru-RU"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a:r>
                      <a:br>
                        <a:rPr kumimoji="0" lang="ru-RU"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br>
                      <a:r>
                        <a:rPr kumimoji="0" lang="ru-RU"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a:t>
                      </a:r>
                      <a:r>
                        <a:rPr kumimoji="0" lang="zh-CN" altLang="en-US"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设备的成本</a:t>
                      </a: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3%</a:t>
                      </a:r>
                      <a:r>
                        <a:rPr kumimoji="0" lang="ru-RU"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a:t>
                      </a:r>
                    </a:p>
                  </a:txBody>
                  <a:tcPr marL="9525" marR="9525" marT="9524"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129 000,00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135 450,00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142 222,50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149 333,63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a:t>
                      </a: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156 800,31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164 640,32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a:t>
                      </a: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172 872,34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419100">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数据中心楼维修费</a:t>
                      </a:r>
                      <a:r>
                        <a:rPr kumimoji="0" lang="ru-RU"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50$</a:t>
                      </a:r>
                      <a:r>
                        <a:rPr kumimoji="0" lang="zh-CN" altLang="en-US"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美元</a:t>
                      </a: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a:t>
                      </a:r>
                      <a:r>
                        <a:rPr kumimoji="0" lang="zh-CN" altLang="en-US"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每平方米</a:t>
                      </a:r>
                      <a:endParaRPr kumimoji="0" lang="ru-RU"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endParaRPr>
                    </a:p>
                  </a:txBody>
                  <a:tcPr marL="9525" marR="9525" marT="9524"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62 500,00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65 625,00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a:t>
                      </a: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68 906,25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a:t>
                      </a: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72 351,56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75 969,14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79 767,60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83 755,98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419100">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电量费</a:t>
                      </a:r>
                      <a:r>
                        <a:rPr kumimoji="0" lang="ru-RU"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a:t>
                      </a:r>
                      <a:r>
                        <a:rPr kumimoji="0" lang="zh-CN" altLang="en-US"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卢布 </a:t>
                      </a:r>
                      <a:endPar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endParaRPr>
                    </a:p>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千瓦小时</a:t>
                      </a:r>
                      <a:endParaRPr kumimoji="0" lang="ru-RU"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endParaRPr>
                    </a:p>
                  </a:txBody>
                  <a:tcPr marL="9525" marR="9525" marT="9524"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a:t>
                      </a:r>
                      <a:r>
                        <a:rPr kumimoji="0" lang="zh-CN" altLang="en-US"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a:t>
                      </a: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4,70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4,84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4,99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5,14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5,29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5,45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5,61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344488">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USD/Rub</a:t>
                      </a:r>
                      <a:r>
                        <a:rPr kumimoji="0" lang="zh-CN" altLang="en-US"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美元</a:t>
                      </a: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a:t>
                      </a:r>
                      <a:r>
                        <a:rPr kumimoji="0" lang="zh-CN" altLang="en-US"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元</a:t>
                      </a:r>
                      <a:endPar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endParaRPr>
                    </a:p>
                  </a:txBody>
                  <a:tcPr marL="9525" marR="9525" marT="9524"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57,00</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59,85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62,84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65,98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69,28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72,75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76,39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209550">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用电功耗</a:t>
                      </a:r>
                      <a:endParaRPr kumimoji="0" lang="ru-RU"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endParaRPr>
                    </a:p>
                  </a:txBody>
                  <a:tcPr marL="9525" marR="9525" marT="9524"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9 198 000,00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9 198 000,00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9 198 000,00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9 198 000,00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9 198 000,00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9 198 000,00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9 198 000,00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628650">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用电费用</a:t>
                      </a:r>
                      <a:r>
                        <a:rPr kumimoji="0" lang="ru-RU"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 </a:t>
                      </a: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USD</a:t>
                      </a:r>
                      <a:b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br>
                      <a:endPar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endParaRPr>
                    </a:p>
                  </a:txBody>
                  <a:tcPr marL="9525" marR="9525" marT="9524"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a:t>
                      </a: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758 431,58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743 985,26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729 814,12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715 912,89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a:t>
                      </a:r>
                      <a:r>
                        <a:rPr kumimoji="0" lang="zh-CN" altLang="en-US"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a:t>
                      </a: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702 276,46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688 899,76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675 777,86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66700">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Total OPEX - USD</a:t>
                      </a:r>
                    </a:p>
                  </a:txBody>
                  <a:tcPr marL="9525" marR="9525" marT="9524"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1 165 931,58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1 171 860,26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1 179 082,87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1 187 645,08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1 197 595,25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1 208 984,50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100" b="1" i="0" u="none" strike="noStrike" cap="none" normalizeH="0" baseline="0" smtClean="0">
                          <a:ln>
                            <a:noFill/>
                          </a:ln>
                          <a:solidFill>
                            <a:srgbClr val="000000"/>
                          </a:solidFill>
                          <a:effectLst/>
                          <a:latin typeface="宋体" pitchFamily="2" charset="-122"/>
                          <a:ea typeface="Arial Unicode MS" pitchFamily="34" charset="-128"/>
                          <a:cs typeface="Arial Unicode MS" pitchFamily="34" charset="-128"/>
                        </a:rPr>
                        <a:t> 1 221 866,84 </a:t>
                      </a:r>
                    </a:p>
                  </a:txBody>
                  <a:tcPr marL="9525" marR="9525" marT="95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7197" name="Rectangle 7"/>
          <p:cNvSpPr>
            <a:spLocks noChangeArrowheads="1"/>
          </p:cNvSpPr>
          <p:nvPr/>
        </p:nvSpPr>
        <p:spPr bwMode="auto">
          <a:xfrm>
            <a:off x="265113" y="4365625"/>
            <a:ext cx="3671887"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1600" b="1">
                <a:solidFill>
                  <a:srgbClr val="000000"/>
                </a:solidFill>
                <a:latin typeface="Arial Unicode MS" pitchFamily="34" charset="-128"/>
                <a:ea typeface="Arial Unicode MS" pitchFamily="34" charset="-128"/>
                <a:cs typeface="Arial Unicode MS" pitchFamily="34" charset="-128"/>
              </a:rPr>
              <a:t> </a:t>
            </a:r>
            <a:r>
              <a:rPr lang="zh-CN" altLang="en-US" sz="1400" b="1">
                <a:solidFill>
                  <a:srgbClr val="000000"/>
                </a:solidFill>
                <a:latin typeface="Arial Unicode MS" pitchFamily="34" charset="-128"/>
                <a:ea typeface="Arial Unicode MS" pitchFamily="34" charset="-128"/>
                <a:cs typeface="Arial Unicode MS" pitchFamily="34" charset="-128"/>
              </a:rPr>
              <a:t>原始数据：</a:t>
            </a:r>
            <a:r>
              <a:rPr lang="ru-RU" altLang="zh-CN" sz="1400">
                <a:solidFill>
                  <a:srgbClr val="000000"/>
                </a:solidFill>
                <a:latin typeface="Arial Unicode MS" pitchFamily="34" charset="-128"/>
                <a:ea typeface="Arial Unicode MS" pitchFamily="34" charset="-128"/>
                <a:cs typeface="Arial Unicode MS" pitchFamily="34" charset="-128"/>
              </a:rPr>
              <a:t/>
            </a:r>
            <a:br>
              <a:rPr lang="ru-RU" altLang="zh-CN" sz="1400">
                <a:solidFill>
                  <a:srgbClr val="000000"/>
                </a:solidFill>
                <a:latin typeface="Arial Unicode MS" pitchFamily="34" charset="-128"/>
                <a:ea typeface="Arial Unicode MS" pitchFamily="34" charset="-128"/>
                <a:cs typeface="Arial Unicode MS" pitchFamily="34" charset="-128"/>
              </a:rPr>
            </a:br>
            <a:r>
              <a:rPr lang="ru-RU" altLang="zh-CN" sz="1400">
                <a:solidFill>
                  <a:srgbClr val="000000"/>
                </a:solidFill>
                <a:latin typeface="Arial Unicode MS" pitchFamily="34" charset="-128"/>
                <a:ea typeface="Arial Unicode MS" pitchFamily="34" charset="-128"/>
                <a:cs typeface="Arial Unicode MS" pitchFamily="34" charset="-128"/>
              </a:rPr>
              <a:t>1</a:t>
            </a:r>
            <a:r>
              <a:rPr lang="ru-RU" altLang="zh-CN" sz="1400" b="1">
                <a:solidFill>
                  <a:srgbClr val="000000"/>
                </a:solidFill>
                <a:latin typeface="Arial Unicode MS" pitchFamily="34" charset="-128"/>
                <a:ea typeface="Arial Unicode MS" pitchFamily="34" charset="-128"/>
                <a:cs typeface="Arial Unicode MS" pitchFamily="34" charset="-128"/>
              </a:rPr>
              <a:t>.</a:t>
            </a:r>
            <a:r>
              <a:rPr lang="zh-CN" altLang="en-US" sz="1400" b="1">
                <a:solidFill>
                  <a:srgbClr val="000000"/>
                </a:solidFill>
                <a:latin typeface="Arial Unicode MS" pitchFamily="34" charset="-128"/>
                <a:ea typeface="Arial Unicode MS" pitchFamily="34" charset="-128"/>
                <a:cs typeface="Arial Unicode MS" pitchFamily="34" charset="-128"/>
              </a:rPr>
              <a:t> 通货膨胀 ：</a:t>
            </a:r>
            <a:r>
              <a:rPr lang="en-US" altLang="zh-CN" sz="1800" b="1">
                <a:latin typeface="Arial Unicode MS" pitchFamily="34" charset="-128"/>
                <a:ea typeface="Arial Unicode MS" pitchFamily="34" charset="-128"/>
                <a:cs typeface="Arial Unicode MS" pitchFamily="34" charset="-128"/>
              </a:rPr>
              <a:t>5%</a:t>
            </a:r>
            <a:r>
              <a:rPr lang="zh-CN" altLang="en-US" sz="1400" b="1">
                <a:latin typeface="Arial Unicode MS" pitchFamily="34" charset="-128"/>
                <a:ea typeface="Arial Unicode MS" pitchFamily="34" charset="-128"/>
                <a:cs typeface="Arial Unicode MS" pitchFamily="34" charset="-128"/>
              </a:rPr>
              <a:t>；</a:t>
            </a:r>
            <a:r>
              <a:rPr lang="ru-RU" altLang="zh-CN" sz="1400" b="1">
                <a:solidFill>
                  <a:srgbClr val="000000"/>
                </a:solidFill>
                <a:latin typeface="Arial Unicode MS" pitchFamily="34" charset="-128"/>
                <a:ea typeface="Arial Unicode MS" pitchFamily="34" charset="-128"/>
                <a:cs typeface="Arial Unicode MS" pitchFamily="34" charset="-128"/>
              </a:rPr>
              <a:t/>
            </a:r>
            <a:br>
              <a:rPr lang="ru-RU" altLang="zh-CN" sz="1400" b="1">
                <a:solidFill>
                  <a:srgbClr val="000000"/>
                </a:solidFill>
                <a:latin typeface="Arial Unicode MS" pitchFamily="34" charset="-128"/>
                <a:ea typeface="Arial Unicode MS" pitchFamily="34" charset="-128"/>
                <a:cs typeface="Arial Unicode MS" pitchFamily="34" charset="-128"/>
              </a:rPr>
            </a:br>
            <a:r>
              <a:rPr lang="ru-RU" altLang="zh-CN" sz="1400" b="1">
                <a:solidFill>
                  <a:srgbClr val="000000"/>
                </a:solidFill>
                <a:latin typeface="Arial Unicode MS" pitchFamily="34" charset="-128"/>
                <a:ea typeface="Arial Unicode MS" pitchFamily="34" charset="-128"/>
                <a:cs typeface="Arial Unicode MS" pitchFamily="34" charset="-128"/>
              </a:rPr>
              <a:t>2. </a:t>
            </a:r>
            <a:r>
              <a:rPr lang="ru-RU" altLang="zh-CN" sz="1400" b="1">
                <a:solidFill>
                  <a:srgbClr val="000000"/>
                </a:solidFill>
                <a:latin typeface="宋体" pitchFamily="2" charset="-122"/>
                <a:ea typeface="Arial Unicode MS" pitchFamily="34" charset="-128"/>
                <a:cs typeface="Arial Unicode MS" pitchFamily="34" charset="-128"/>
              </a:rPr>
              <a:t>18 </a:t>
            </a:r>
            <a:r>
              <a:rPr lang="zh-CN" altLang="en-US" sz="1400" b="1">
                <a:solidFill>
                  <a:srgbClr val="000000"/>
                </a:solidFill>
                <a:latin typeface="宋体" pitchFamily="2" charset="-122"/>
                <a:ea typeface="Arial Unicode MS" pitchFamily="34" charset="-128"/>
                <a:cs typeface="Arial Unicode MS" pitchFamily="34" charset="-128"/>
              </a:rPr>
              <a:t>个工作人员</a:t>
            </a:r>
            <a:r>
              <a:rPr lang="ru-RU" altLang="zh-CN" sz="1400" b="1">
                <a:solidFill>
                  <a:srgbClr val="000000"/>
                </a:solidFill>
                <a:latin typeface="宋体" pitchFamily="2" charset="-122"/>
                <a:ea typeface="Arial Unicode MS" pitchFamily="34" charset="-128"/>
                <a:cs typeface="Arial Unicode MS" pitchFamily="34" charset="-128"/>
              </a:rPr>
              <a:t>/1000$ </a:t>
            </a:r>
            <a:r>
              <a:rPr lang="en-US" altLang="zh-CN" sz="1400" b="1">
                <a:solidFill>
                  <a:srgbClr val="000000"/>
                </a:solidFill>
                <a:latin typeface="宋体" pitchFamily="2" charset="-122"/>
                <a:ea typeface="Arial Unicode MS" pitchFamily="34" charset="-128"/>
                <a:cs typeface="Arial Unicode MS" pitchFamily="34" charset="-128"/>
              </a:rPr>
              <a:t>/</a:t>
            </a:r>
            <a:r>
              <a:rPr lang="zh-CN" altLang="en-US" sz="1400" b="1">
                <a:solidFill>
                  <a:srgbClr val="000000"/>
                </a:solidFill>
                <a:latin typeface="宋体" pitchFamily="2" charset="-122"/>
                <a:ea typeface="Arial Unicode MS" pitchFamily="34" charset="-128"/>
                <a:cs typeface="Arial Unicode MS" pitchFamily="34" charset="-128"/>
              </a:rPr>
              <a:t>每月</a:t>
            </a:r>
            <a:r>
              <a:rPr lang="ru-RU" altLang="zh-CN" sz="1400" b="1">
                <a:solidFill>
                  <a:srgbClr val="000000"/>
                </a:solidFill>
                <a:latin typeface="宋体" pitchFamily="2" charset="-122"/>
                <a:ea typeface="Arial Unicode MS" pitchFamily="34" charset="-128"/>
                <a:cs typeface="Arial Unicode MS" pitchFamily="34" charset="-128"/>
              </a:rPr>
              <a:t>)</a:t>
            </a:r>
            <a:r>
              <a:rPr lang="zh-CN" altLang="en-US" sz="1400" b="1">
                <a:solidFill>
                  <a:srgbClr val="000000"/>
                </a:solidFill>
                <a:latin typeface="宋体" pitchFamily="2" charset="-122"/>
                <a:ea typeface="Arial Unicode MS" pitchFamily="34" charset="-128"/>
                <a:cs typeface="Arial Unicode MS" pitchFamily="34" charset="-128"/>
              </a:rPr>
              <a:t>工资；</a:t>
            </a:r>
            <a:r>
              <a:rPr lang="ru-RU" altLang="zh-CN" sz="1400" b="1">
                <a:solidFill>
                  <a:srgbClr val="000000"/>
                </a:solidFill>
                <a:latin typeface="Arial Unicode MS" pitchFamily="34" charset="-128"/>
                <a:ea typeface="Arial Unicode MS" pitchFamily="34" charset="-128"/>
                <a:cs typeface="Arial Unicode MS" pitchFamily="34" charset="-128"/>
              </a:rPr>
              <a:t/>
            </a:r>
            <a:br>
              <a:rPr lang="ru-RU" altLang="zh-CN" sz="1400" b="1">
                <a:solidFill>
                  <a:srgbClr val="000000"/>
                </a:solidFill>
                <a:latin typeface="Arial Unicode MS" pitchFamily="34" charset="-128"/>
                <a:ea typeface="Arial Unicode MS" pitchFamily="34" charset="-128"/>
                <a:cs typeface="Arial Unicode MS" pitchFamily="34" charset="-128"/>
              </a:rPr>
            </a:br>
            <a:r>
              <a:rPr lang="ru-RU" altLang="zh-CN" sz="1400" b="1">
                <a:solidFill>
                  <a:srgbClr val="000000"/>
                </a:solidFill>
                <a:latin typeface="Arial Unicode MS" pitchFamily="34" charset="-128"/>
                <a:ea typeface="Arial Unicode MS" pitchFamily="34" charset="-128"/>
                <a:cs typeface="Arial Unicode MS" pitchFamily="34" charset="-128"/>
              </a:rPr>
              <a:t>3. </a:t>
            </a:r>
            <a:r>
              <a:rPr lang="zh-CN" altLang="en-US" sz="1400" b="1">
                <a:solidFill>
                  <a:srgbClr val="000000"/>
                </a:solidFill>
                <a:latin typeface="Arial Unicode MS" pitchFamily="34" charset="-128"/>
                <a:ea typeface="Arial Unicode MS" pitchFamily="34" charset="-128"/>
                <a:cs typeface="Arial Unicode MS" pitchFamily="34" charset="-128"/>
              </a:rPr>
              <a:t>电功率利用：</a:t>
            </a:r>
            <a:r>
              <a:rPr lang="ru-RU" altLang="zh-CN" sz="1800" b="1">
                <a:latin typeface="Arial Unicode MS" pitchFamily="34" charset="-128"/>
                <a:ea typeface="Arial Unicode MS" pitchFamily="34" charset="-128"/>
                <a:cs typeface="Arial Unicode MS" pitchFamily="34" charset="-128"/>
              </a:rPr>
              <a:t>70%</a:t>
            </a:r>
            <a:r>
              <a:rPr lang="zh-CN" altLang="en-US" sz="1400" b="1">
                <a:latin typeface="Arial Unicode MS" pitchFamily="34" charset="-128"/>
                <a:ea typeface="Arial Unicode MS" pitchFamily="34" charset="-128"/>
                <a:cs typeface="Arial Unicode MS" pitchFamily="34" charset="-128"/>
              </a:rPr>
              <a:t>；</a:t>
            </a:r>
            <a:r>
              <a:rPr lang="ru-RU" altLang="zh-CN" sz="1400" b="1">
                <a:solidFill>
                  <a:srgbClr val="000000"/>
                </a:solidFill>
                <a:latin typeface="Arial Unicode MS" pitchFamily="34" charset="-128"/>
                <a:ea typeface="Arial Unicode MS" pitchFamily="34" charset="-128"/>
                <a:cs typeface="Arial Unicode MS" pitchFamily="34" charset="-128"/>
              </a:rPr>
              <a:t/>
            </a:r>
            <a:br>
              <a:rPr lang="ru-RU" altLang="zh-CN" sz="1400" b="1">
                <a:solidFill>
                  <a:srgbClr val="000000"/>
                </a:solidFill>
                <a:latin typeface="Arial Unicode MS" pitchFamily="34" charset="-128"/>
                <a:ea typeface="Arial Unicode MS" pitchFamily="34" charset="-128"/>
                <a:cs typeface="Arial Unicode MS" pitchFamily="34" charset="-128"/>
              </a:rPr>
            </a:br>
            <a:r>
              <a:rPr lang="ru-RU" altLang="zh-CN" sz="1400" b="1">
                <a:solidFill>
                  <a:srgbClr val="000000"/>
                </a:solidFill>
                <a:latin typeface="Arial Unicode MS" pitchFamily="34" charset="-128"/>
                <a:ea typeface="Arial Unicode MS" pitchFamily="34" charset="-128"/>
                <a:cs typeface="Arial Unicode MS" pitchFamily="34" charset="-128"/>
              </a:rPr>
              <a:t>4. </a:t>
            </a:r>
            <a:r>
              <a:rPr lang="zh-CN" altLang="en-US" sz="1400" b="1">
                <a:solidFill>
                  <a:srgbClr val="000000"/>
                </a:solidFill>
                <a:latin typeface="Arial Unicode MS" pitchFamily="34" charset="-128"/>
                <a:ea typeface="Arial Unicode MS" pitchFamily="34" charset="-128"/>
                <a:cs typeface="Arial Unicode MS" pitchFamily="34" charset="-128"/>
              </a:rPr>
              <a:t>支架利用</a:t>
            </a:r>
            <a:r>
              <a:rPr lang="ru-RU" altLang="zh-CN" sz="1400" b="1">
                <a:solidFill>
                  <a:srgbClr val="000000"/>
                </a:solidFill>
                <a:latin typeface="Arial Unicode MS" pitchFamily="34" charset="-128"/>
                <a:ea typeface="Arial Unicode MS" pitchFamily="34" charset="-128"/>
                <a:cs typeface="Arial Unicode MS" pitchFamily="34" charset="-128"/>
              </a:rPr>
              <a:t> </a:t>
            </a:r>
            <a:r>
              <a:rPr lang="ru-RU" altLang="zh-CN" sz="1800" b="1">
                <a:solidFill>
                  <a:srgbClr val="000000"/>
                </a:solidFill>
                <a:latin typeface="Arial Unicode MS" pitchFamily="34" charset="-128"/>
                <a:ea typeface="Arial Unicode MS" pitchFamily="34" charset="-128"/>
                <a:cs typeface="Arial Unicode MS" pitchFamily="34" charset="-128"/>
              </a:rPr>
              <a:t>100%, </a:t>
            </a:r>
            <a:r>
              <a:rPr lang="zh-CN" altLang="en-US" sz="1400" b="1">
                <a:solidFill>
                  <a:srgbClr val="000000"/>
                </a:solidFill>
                <a:latin typeface="Arial Unicode MS" pitchFamily="34" charset="-128"/>
                <a:ea typeface="Arial Unicode MS" pitchFamily="34" charset="-128"/>
                <a:cs typeface="Arial Unicode MS" pitchFamily="34" charset="-128"/>
              </a:rPr>
              <a:t>从</a:t>
            </a:r>
            <a:r>
              <a:rPr lang="en-US" altLang="zh-CN" sz="1800" b="1">
                <a:solidFill>
                  <a:srgbClr val="000000"/>
                </a:solidFill>
                <a:latin typeface="Arial Unicode MS" pitchFamily="34" charset="-128"/>
                <a:ea typeface="Arial Unicode MS" pitchFamily="34" charset="-128"/>
                <a:cs typeface="Arial Unicode MS" pitchFamily="34" charset="-128"/>
              </a:rPr>
              <a:t>2018</a:t>
            </a:r>
            <a:r>
              <a:rPr lang="zh-CN" altLang="en-US" sz="1400" b="1">
                <a:solidFill>
                  <a:srgbClr val="000000"/>
                </a:solidFill>
                <a:latin typeface="Arial Unicode MS" pitchFamily="34" charset="-128"/>
                <a:ea typeface="Arial Unicode MS" pitchFamily="34" charset="-128"/>
                <a:cs typeface="Arial Unicode MS" pitchFamily="34" charset="-128"/>
              </a:rPr>
              <a:t>年 </a:t>
            </a:r>
            <a:r>
              <a:rPr lang="ru-RU" altLang="zh-CN" sz="1800" b="1">
                <a:solidFill>
                  <a:srgbClr val="000000"/>
                </a:solidFill>
                <a:latin typeface="Arial Unicode MS" pitchFamily="34" charset="-128"/>
                <a:ea typeface="Arial Unicode MS" pitchFamily="34" charset="-128"/>
                <a:cs typeface="Arial Unicode MS" pitchFamily="34" charset="-128"/>
              </a:rPr>
              <a:t>200</a:t>
            </a:r>
            <a:r>
              <a:rPr lang="ru-RU" altLang="zh-CN" sz="1400" b="1">
                <a:solidFill>
                  <a:srgbClr val="000000"/>
                </a:solidFill>
                <a:latin typeface="Arial Unicode MS" pitchFamily="34" charset="-128"/>
                <a:ea typeface="Arial Unicode MS" pitchFamily="34" charset="-128"/>
                <a:cs typeface="Arial Unicode MS" pitchFamily="34" charset="-128"/>
              </a:rPr>
              <a:t> </a:t>
            </a:r>
            <a:r>
              <a:rPr lang="zh-CN" altLang="en-US" sz="1400" b="1">
                <a:solidFill>
                  <a:srgbClr val="000000"/>
                </a:solidFill>
                <a:latin typeface="Arial Unicode MS" pitchFamily="34" charset="-128"/>
                <a:ea typeface="Arial Unicode MS" pitchFamily="34" charset="-128"/>
                <a:cs typeface="Arial Unicode MS" pitchFamily="34" charset="-128"/>
              </a:rPr>
              <a:t>架子商业用途；</a:t>
            </a:r>
            <a:r>
              <a:rPr lang="ru-RU" altLang="zh-CN" sz="1400" b="1">
                <a:solidFill>
                  <a:srgbClr val="000000"/>
                </a:solidFill>
                <a:latin typeface="Arial Unicode MS" pitchFamily="34" charset="-128"/>
                <a:ea typeface="Arial Unicode MS" pitchFamily="34" charset="-128"/>
                <a:cs typeface="Arial Unicode MS" pitchFamily="34" charset="-128"/>
              </a:rPr>
              <a:t/>
            </a:r>
            <a:br>
              <a:rPr lang="ru-RU" altLang="zh-CN" sz="1400" b="1">
                <a:solidFill>
                  <a:srgbClr val="000000"/>
                </a:solidFill>
                <a:latin typeface="Arial Unicode MS" pitchFamily="34" charset="-128"/>
                <a:ea typeface="Arial Unicode MS" pitchFamily="34" charset="-128"/>
                <a:cs typeface="Arial Unicode MS" pitchFamily="34" charset="-128"/>
              </a:rPr>
            </a:br>
            <a:r>
              <a:rPr lang="ru-RU" altLang="zh-CN" sz="1400" b="1">
                <a:solidFill>
                  <a:srgbClr val="000000"/>
                </a:solidFill>
                <a:latin typeface="Arial Unicode MS" pitchFamily="34" charset="-128"/>
                <a:ea typeface="Arial Unicode MS" pitchFamily="34" charset="-128"/>
                <a:cs typeface="Arial Unicode MS" pitchFamily="34" charset="-128"/>
              </a:rPr>
              <a:t>5. </a:t>
            </a:r>
            <a:r>
              <a:rPr lang="zh-CN" altLang="en-US" sz="1400" b="1">
                <a:solidFill>
                  <a:srgbClr val="000000"/>
                </a:solidFill>
                <a:latin typeface="Arial Unicode MS" pitchFamily="34" charset="-128"/>
                <a:ea typeface="Arial Unicode MS" pitchFamily="34" charset="-128"/>
                <a:cs typeface="Arial Unicode MS" pitchFamily="34" charset="-128"/>
              </a:rPr>
              <a:t>数据中心楼维修：</a:t>
            </a:r>
            <a:endParaRPr lang="en-US" altLang="zh-CN" sz="1400" b="1">
              <a:solidFill>
                <a:srgbClr val="000000"/>
              </a:solidFill>
              <a:latin typeface="Arial Unicode MS" pitchFamily="34" charset="-128"/>
              <a:ea typeface="Arial Unicode MS" pitchFamily="34" charset="-128"/>
              <a:cs typeface="Arial Unicode MS" pitchFamily="34" charset="-128"/>
            </a:endParaRPr>
          </a:p>
          <a:p>
            <a:pPr eaLnBrk="1" hangingPunct="1">
              <a:lnSpc>
                <a:spcPct val="100000"/>
              </a:lnSpc>
              <a:spcBef>
                <a:spcPct val="0"/>
              </a:spcBef>
              <a:buFontTx/>
              <a:buNone/>
            </a:pPr>
            <a:r>
              <a:rPr lang="zh-CN" altLang="en-US" sz="1400" b="1">
                <a:solidFill>
                  <a:srgbClr val="000000"/>
                </a:solidFill>
                <a:latin typeface="Arial Unicode MS" pitchFamily="34" charset="-128"/>
                <a:ea typeface="Arial Unicode MS" pitchFamily="34" charset="-128"/>
                <a:cs typeface="Arial Unicode MS" pitchFamily="34" charset="-128"/>
              </a:rPr>
              <a:t>   </a:t>
            </a:r>
            <a:r>
              <a:rPr lang="zh-CN" altLang="en-US" sz="1800" b="1">
                <a:solidFill>
                  <a:srgbClr val="000000"/>
                </a:solidFill>
                <a:latin typeface="Arial Unicode MS" pitchFamily="34" charset="-128"/>
                <a:ea typeface="Arial Unicode MS" pitchFamily="34" charset="-128"/>
                <a:cs typeface="Arial Unicode MS" pitchFamily="34" charset="-128"/>
              </a:rPr>
              <a:t> </a:t>
            </a:r>
            <a:r>
              <a:rPr lang="en-US" altLang="zh-CN" sz="1800" b="1">
                <a:solidFill>
                  <a:srgbClr val="000000"/>
                </a:solidFill>
                <a:latin typeface="Arial Unicode MS" pitchFamily="34" charset="-128"/>
                <a:ea typeface="Arial Unicode MS" pitchFamily="34" charset="-128"/>
                <a:cs typeface="Arial Unicode MS" pitchFamily="34" charset="-128"/>
              </a:rPr>
              <a:t>50</a:t>
            </a:r>
            <a:r>
              <a:rPr lang="zh-CN" altLang="en-US" sz="1800" b="1">
                <a:solidFill>
                  <a:srgbClr val="000000"/>
                </a:solidFill>
                <a:latin typeface="Arial Unicode MS" pitchFamily="34" charset="-128"/>
                <a:ea typeface="Arial Unicode MS" pitchFamily="34" charset="-128"/>
                <a:cs typeface="Arial Unicode MS" pitchFamily="34" charset="-128"/>
              </a:rPr>
              <a:t> </a:t>
            </a:r>
            <a:r>
              <a:rPr lang="zh-CN" altLang="en-US" sz="1400" b="1">
                <a:solidFill>
                  <a:srgbClr val="000000"/>
                </a:solidFill>
                <a:latin typeface="Arial Unicode MS" pitchFamily="34" charset="-128"/>
                <a:ea typeface="Arial Unicode MS" pitchFamily="34" charset="-128"/>
                <a:cs typeface="Arial Unicode MS" pitchFamily="34" charset="-128"/>
              </a:rPr>
              <a:t>美元</a:t>
            </a:r>
            <a:r>
              <a:rPr lang="ru-RU" altLang="zh-CN" sz="1400" b="1">
                <a:solidFill>
                  <a:srgbClr val="000000"/>
                </a:solidFill>
                <a:latin typeface="Arial Unicode MS" pitchFamily="34" charset="-128"/>
                <a:ea typeface="Arial Unicode MS" pitchFamily="34" charset="-128"/>
                <a:cs typeface="Arial Unicode MS" pitchFamily="34" charset="-128"/>
              </a:rPr>
              <a:t>/</a:t>
            </a:r>
            <a:r>
              <a:rPr lang="zh-CN" altLang="en-US" sz="1400" b="1">
                <a:solidFill>
                  <a:srgbClr val="000000"/>
                </a:solidFill>
                <a:latin typeface="Arial Unicode MS" pitchFamily="34" charset="-128"/>
                <a:ea typeface="Arial Unicode MS" pitchFamily="34" charset="-128"/>
                <a:cs typeface="Arial Unicode MS" pitchFamily="34" charset="-128"/>
              </a:rPr>
              <a:t> 每平方米 </a:t>
            </a:r>
            <a:r>
              <a:rPr lang="en-US" altLang="zh-CN" sz="1400" b="1">
                <a:solidFill>
                  <a:srgbClr val="000000"/>
                </a:solidFill>
                <a:latin typeface="Arial Unicode MS" pitchFamily="34" charset="-128"/>
                <a:ea typeface="Arial Unicode MS" pitchFamily="34" charset="-128"/>
                <a:cs typeface="Arial Unicode MS" pitchFamily="34" charset="-128"/>
              </a:rPr>
              <a:t>/</a:t>
            </a:r>
            <a:r>
              <a:rPr lang="zh-CN" altLang="en-US" sz="1400" b="1">
                <a:solidFill>
                  <a:srgbClr val="000000"/>
                </a:solidFill>
                <a:latin typeface="Arial Unicode MS" pitchFamily="34" charset="-128"/>
                <a:ea typeface="Arial Unicode MS" pitchFamily="34" charset="-128"/>
                <a:cs typeface="Arial Unicode MS" pitchFamily="34" charset="-128"/>
              </a:rPr>
              <a:t>  年</a:t>
            </a:r>
            <a:r>
              <a:rPr lang="ru-RU" altLang="zh-CN" sz="1400" b="1">
                <a:solidFill>
                  <a:srgbClr val="000000"/>
                </a:solidFill>
                <a:latin typeface="Arial Unicode MS" pitchFamily="34" charset="-128"/>
                <a:ea typeface="Arial Unicode MS" pitchFamily="34" charset="-128"/>
                <a:cs typeface="Arial Unicode MS" pitchFamily="34" charset="-128"/>
              </a:rPr>
              <a:t/>
            </a:r>
            <a:br>
              <a:rPr lang="ru-RU" altLang="zh-CN" sz="1400" b="1">
                <a:solidFill>
                  <a:srgbClr val="000000"/>
                </a:solidFill>
                <a:latin typeface="Arial Unicode MS" pitchFamily="34" charset="-128"/>
                <a:ea typeface="Arial Unicode MS" pitchFamily="34" charset="-128"/>
                <a:cs typeface="Arial Unicode MS" pitchFamily="34" charset="-128"/>
              </a:rPr>
            </a:br>
            <a:r>
              <a:rPr lang="ru-RU" altLang="zh-CN" sz="1400" b="1">
                <a:solidFill>
                  <a:srgbClr val="000000"/>
                </a:solidFill>
                <a:latin typeface="Arial Unicode MS" pitchFamily="34" charset="-128"/>
                <a:ea typeface="Arial Unicode MS" pitchFamily="34" charset="-128"/>
                <a:cs typeface="Arial Unicode MS" pitchFamily="34" charset="-128"/>
              </a:rPr>
              <a:t>6. В</a:t>
            </a:r>
            <a:r>
              <a:rPr lang="zh-CN" altLang="en-US" sz="1400" b="1">
                <a:solidFill>
                  <a:srgbClr val="000000"/>
                </a:solidFill>
                <a:latin typeface="Arial Unicode MS" pitchFamily="34" charset="-128"/>
                <a:ea typeface="Arial Unicode MS" pitchFamily="34" charset="-128"/>
                <a:cs typeface="Arial Unicode MS" pitchFamily="34" charset="-128"/>
              </a:rPr>
              <a:t>供应商支持</a:t>
            </a:r>
            <a:r>
              <a:rPr lang="ru-RU" altLang="zh-CN" sz="1800" b="1">
                <a:solidFill>
                  <a:srgbClr val="000000"/>
                </a:solidFill>
                <a:latin typeface="Arial Unicode MS" pitchFamily="34" charset="-128"/>
                <a:ea typeface="Arial Unicode MS" pitchFamily="34" charset="-128"/>
                <a:cs typeface="Arial Unicode MS" pitchFamily="34" charset="-128"/>
              </a:rPr>
              <a:t>3%</a:t>
            </a:r>
            <a:r>
              <a:rPr lang="ru-RU" altLang="zh-CN" sz="1400" b="1">
                <a:solidFill>
                  <a:srgbClr val="000000"/>
                </a:solidFill>
                <a:latin typeface="Arial Unicode MS" pitchFamily="34" charset="-128"/>
                <a:ea typeface="Arial Unicode MS" pitchFamily="34" charset="-128"/>
                <a:cs typeface="Arial Unicode MS" pitchFamily="34" charset="-128"/>
              </a:rPr>
              <a:t> год;                                                                                                                             7. </a:t>
            </a:r>
            <a:r>
              <a:rPr lang="ru-RU" altLang="zh-CN" sz="1800" b="1">
                <a:solidFill>
                  <a:srgbClr val="000000"/>
                </a:solidFill>
                <a:latin typeface="Arial Unicode MS" pitchFamily="34" charset="-128"/>
                <a:ea typeface="Arial Unicode MS" pitchFamily="34" charset="-128"/>
                <a:cs typeface="Arial Unicode MS" pitchFamily="34" charset="-128"/>
              </a:rPr>
              <a:t>PUE 1,5</a:t>
            </a:r>
            <a:r>
              <a:rPr lang="ru-RU" altLang="zh-CN" sz="1400" b="1">
                <a:solidFill>
                  <a:srgbClr val="000000"/>
                </a:solidFill>
                <a:latin typeface="Arial Unicode MS" pitchFamily="34" charset="-128"/>
                <a:ea typeface="Arial Unicode MS" pitchFamily="34" charset="-128"/>
                <a:cs typeface="Arial Unicode MS" pitchFamily="34" charset="-128"/>
              </a:rPr>
              <a:t/>
            </a:r>
            <a:br>
              <a:rPr lang="ru-RU" altLang="zh-CN" sz="1400" b="1">
                <a:solidFill>
                  <a:srgbClr val="000000"/>
                </a:solidFill>
                <a:latin typeface="Arial Unicode MS" pitchFamily="34" charset="-128"/>
                <a:ea typeface="Arial Unicode MS" pitchFamily="34" charset="-128"/>
                <a:cs typeface="Arial Unicode MS" pitchFamily="34" charset="-128"/>
              </a:rPr>
            </a:br>
            <a:endParaRPr lang="en-US" altLang="zh-CN" sz="1400" b="1">
              <a:ea typeface="Arial Unicode MS" pitchFamily="34" charset="-128"/>
              <a:cs typeface="Arial Unicode MS" pitchFamily="34" charset="-128"/>
            </a:endParaRPr>
          </a:p>
        </p:txBody>
      </p:sp>
      <p:graphicFrame>
        <p:nvGraphicFramePr>
          <p:cNvPr id="4" name="Table 3"/>
          <p:cNvGraphicFramePr>
            <a:graphicFrameLocks noGrp="1"/>
          </p:cNvGraphicFramePr>
          <p:nvPr/>
        </p:nvGraphicFramePr>
        <p:xfrm>
          <a:off x="6305550" y="4465638"/>
          <a:ext cx="3246438" cy="2082800"/>
        </p:xfrm>
        <a:graphic>
          <a:graphicData uri="http://schemas.openxmlformats.org/drawingml/2006/table">
            <a:tbl>
              <a:tblPr/>
              <a:tblGrid>
                <a:gridCol w="1905000"/>
                <a:gridCol w="1341438"/>
              </a:tblGrid>
              <a:tr h="385763">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ru-RU" sz="1200" b="1"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rPr>
                        <a:t>Total OPEX for 7 year, M USD</a:t>
                      </a:r>
                    </a:p>
                  </a:txBody>
                  <a:tcPr marL="9528" marR="9528" marT="7378"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ru-RU" sz="1200" b="1"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rPr>
                        <a:t>                      8,33   </a:t>
                      </a:r>
                    </a:p>
                  </a:txBody>
                  <a:tcPr marL="9528" marR="9528" marT="7378"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85763">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ru-RU" sz="1200" b="1"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rPr>
                        <a:t>CAPEX, M USD</a:t>
                      </a:r>
                    </a:p>
                  </a:txBody>
                  <a:tcPr marL="9528" marR="9528" marT="7378"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ru-RU" sz="1200" b="1"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rPr>
                        <a:t>                      8,67   </a:t>
                      </a:r>
                    </a:p>
                  </a:txBody>
                  <a:tcPr marL="9528" marR="9528" marT="7378"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85763">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ru-RU" sz="1200" b="1"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rPr>
                        <a:t>Total TCO, M USD</a:t>
                      </a:r>
                    </a:p>
                  </a:txBody>
                  <a:tcPr marL="9528" marR="9528" marT="7378"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ru-RU" sz="1200" b="1"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rPr>
                        <a:t>                    17,00   </a:t>
                      </a:r>
                    </a:p>
                  </a:txBody>
                  <a:tcPr marL="9528" marR="9528" marT="7378"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463550">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100" b="1"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rPr>
                        <a:t>一个架子利润</a:t>
                      </a:r>
                      <a:r>
                        <a:rPr kumimoji="0" lang="ru-RU" altLang="ru-RU" sz="1100" b="1"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rPr>
                        <a:t>, $, </a:t>
                      </a:r>
                      <a:r>
                        <a:rPr kumimoji="0" lang="zh-CN" altLang="en-US" sz="1100" b="1"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rPr>
                        <a:t>美元</a:t>
                      </a:r>
                      <a:r>
                        <a:rPr kumimoji="0" lang="ru-RU" altLang="ru-RU" sz="1100" b="1"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rPr>
                        <a:t>Rack/Month</a:t>
                      </a:r>
                    </a:p>
                  </a:txBody>
                  <a:tcPr marL="9528" marR="9528" marT="7378"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ru-RU" sz="1100" b="1"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rPr>
                        <a:t>               1 011,90   </a:t>
                      </a:r>
                    </a:p>
                  </a:txBody>
                  <a:tcPr marL="9528" marR="9528" marT="7378"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463550">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100" b="1"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rPr>
                        <a:t>一个架子利润，</a:t>
                      </a:r>
                      <a:r>
                        <a:rPr kumimoji="0" lang="en-US" altLang="zh-CN" sz="1100" b="1"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rPr>
                        <a:t>1</a:t>
                      </a:r>
                      <a:r>
                        <a:rPr kumimoji="0" lang="zh-CN" altLang="en-US" sz="1100" b="1"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rPr>
                        <a:t>月卢布</a:t>
                      </a:r>
                      <a:endParaRPr kumimoji="0" lang="ru-RU" altLang="ru-RU" sz="1100" b="1"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endParaRPr>
                    </a:p>
                  </a:txBody>
                  <a:tcPr marL="9528" marR="9528" marT="7378"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ru-RU" altLang="ru-RU" sz="1100" b="1"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rPr>
                        <a:t>57 678,57.</a:t>
                      </a:r>
                    </a:p>
                  </a:txBody>
                  <a:tcPr marL="9528" marR="9528" marT="7378"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bl>
          </a:graphicData>
        </a:graphic>
      </p:graphicFrame>
      <p:sp>
        <p:nvSpPr>
          <p:cNvPr id="5" name="Заголовок 1"/>
          <p:cNvSpPr txBox="1">
            <a:spLocks/>
          </p:cNvSpPr>
          <p:nvPr/>
        </p:nvSpPr>
        <p:spPr bwMode="auto">
          <a:xfrm>
            <a:off x="723900" y="73025"/>
            <a:ext cx="10072688" cy="438150"/>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zh-CN" sz="2400" b="1">
                <a:solidFill>
                  <a:srgbClr val="C00000"/>
                </a:solidFill>
                <a:effectLst>
                  <a:outerShdw blurRad="38100" dist="38100" dir="2700000" algn="tl">
                    <a:srgbClr val="C0C0C0"/>
                  </a:outerShdw>
                </a:effectLst>
                <a:latin typeface="Calibri Light" pitchFamily="34" charset="0"/>
              </a:rPr>
              <a:t>OPEX, CAPEX, TCO</a:t>
            </a:r>
            <a:r>
              <a:rPr lang="ru-RU" altLang="zh-CN" sz="2400" b="1">
                <a:solidFill>
                  <a:srgbClr val="C00000"/>
                </a:solidFill>
                <a:effectLst>
                  <a:outerShdw blurRad="38100" dist="38100" dir="2700000" algn="tl">
                    <a:srgbClr val="C0C0C0"/>
                  </a:outerShdw>
                </a:effectLst>
                <a:latin typeface="Calibri Light" pitchFamily="34" charset="0"/>
              </a:rPr>
              <a:t>.</a:t>
            </a:r>
            <a:endParaRPr lang="ru-RU" altLang="zh-CN" b="1">
              <a:solidFill>
                <a:srgbClr val="C00000"/>
              </a:solidFill>
              <a:effectLst>
                <a:outerShdw blurRad="38100" dist="38100" dir="2700000" algn="tl">
                  <a:srgbClr val="C0C0C0"/>
                </a:outerShdw>
              </a:effectLst>
              <a:latin typeface="Calibri Light" pitchFamily="34" charset="0"/>
              <a:cs typeface="Arial"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82550"/>
            <a:ext cx="10515600" cy="1773238"/>
          </a:xfrm>
        </p:spPr>
        <p:txBody>
          <a:bodyPr>
            <a:normAutofit/>
          </a:bodyPr>
          <a:lstStyle/>
          <a:p>
            <a:pPr algn="ctr" eaLnBrk="1" hangingPunct="1"/>
            <a:r>
              <a:rPr lang="zh-CN" altLang="en-US" sz="2400" b="1" smtClean="0">
                <a:solidFill>
                  <a:srgbClr val="C00000"/>
                </a:solidFill>
              </a:rPr>
              <a:t>数据信息中心资本和交易成本的计算</a:t>
            </a:r>
            <a:r>
              <a:rPr lang="ru-RU" altLang="ru-RU" sz="2400" b="1" smtClean="0">
                <a:solidFill>
                  <a:srgbClr val="C00000"/>
                </a:solidFill>
              </a:rPr>
              <a:t/>
            </a:r>
            <a:br>
              <a:rPr lang="ru-RU" altLang="ru-RU" sz="2400" b="1" smtClean="0">
                <a:solidFill>
                  <a:srgbClr val="C00000"/>
                </a:solidFill>
              </a:rPr>
            </a:br>
            <a:endParaRPr lang="ru-RU" altLang="zh-CN" sz="2400" b="1" smtClean="0">
              <a:solidFill>
                <a:srgbClr val="C00000"/>
              </a:solidFill>
              <a:effectLst>
                <a:outerShdw blurRad="38100" dist="38100" dir="2700000" algn="tl">
                  <a:srgbClr val="C0C0C0"/>
                </a:outerShdw>
              </a:effectLst>
            </a:endParaRPr>
          </a:p>
        </p:txBody>
      </p:sp>
      <p:graphicFrame>
        <p:nvGraphicFramePr>
          <p:cNvPr id="48215" name="Group 87"/>
          <p:cNvGraphicFramePr>
            <a:graphicFrameLocks noGrp="1"/>
          </p:cNvGraphicFramePr>
          <p:nvPr>
            <p:ph idx="1"/>
          </p:nvPr>
        </p:nvGraphicFramePr>
        <p:xfrm>
          <a:off x="2295525" y="1606550"/>
          <a:ext cx="6931025" cy="4756150"/>
        </p:xfrm>
        <a:graphic>
          <a:graphicData uri="http://schemas.openxmlformats.org/drawingml/2006/table">
            <a:tbl>
              <a:tblPr/>
              <a:tblGrid>
                <a:gridCol w="2027238"/>
                <a:gridCol w="2452687"/>
                <a:gridCol w="2451100"/>
              </a:tblGrid>
              <a:tr h="206375">
                <a:tc rowSpan="2">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 </a:t>
                      </a: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gridSpan="2">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altLang="ru-RU" sz="1100" b="1" i="0" u="none" strike="noStrike" cap="none" normalizeH="0" baseline="0" smtClean="0">
                        <a:ln>
                          <a:noFill/>
                        </a:ln>
                        <a:solidFill>
                          <a:schemeClr val="tx1"/>
                        </a:solidFill>
                        <a:effectLst/>
                        <a:latin typeface="Arial" pitchFamily="34" charset="0"/>
                        <a:ea typeface="宋体" pitchFamily="2" charset="-122"/>
                      </a:endParaRP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hMerge="1">
                  <a:txBody>
                    <a:bodyPr/>
                    <a:lstStyle/>
                    <a:p>
                      <a:endParaRPr lang="ru-RU"/>
                    </a:p>
                  </a:txBody>
                  <a:tcPr/>
                </a:tc>
              </a:tr>
              <a:tr h="206375">
                <a:tc vMerge="1">
                  <a:txBody>
                    <a:bodyPr/>
                    <a:lstStyle/>
                    <a:p>
                      <a:endParaRPr lang="ru-RU"/>
                    </a:p>
                  </a:txBody>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zh-CN" altLang="en-US" sz="1100" b="1" i="0" u="none" strike="noStrike" cap="none" normalizeH="0" baseline="0" smtClean="0">
                          <a:ln>
                            <a:noFill/>
                          </a:ln>
                          <a:solidFill>
                            <a:schemeClr val="tx1"/>
                          </a:solidFill>
                          <a:effectLst/>
                          <a:latin typeface="宋体" pitchFamily="2" charset="-122"/>
                          <a:ea typeface="宋体" pitchFamily="2" charset="-122"/>
                        </a:rPr>
                        <a:t>数量</a:t>
                      </a:r>
                      <a:endParaRPr kumimoji="0" lang="ru-RU" altLang="ru-RU" sz="1100" b="1" i="0" u="none" strike="noStrike" cap="none" normalizeH="0" baseline="0" smtClean="0">
                        <a:ln>
                          <a:noFill/>
                        </a:ln>
                        <a:solidFill>
                          <a:schemeClr val="tx1"/>
                        </a:solidFill>
                        <a:effectLst/>
                        <a:latin typeface="Arial" pitchFamily="34" charset="0"/>
                        <a:ea typeface="宋体" pitchFamily="2" charset="-122"/>
                      </a:endParaRP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zh-CN" altLang="en-US" sz="1100" b="1" i="0" u="none" strike="noStrike" cap="none" normalizeH="0" baseline="0" smtClean="0">
                          <a:ln>
                            <a:noFill/>
                          </a:ln>
                          <a:solidFill>
                            <a:schemeClr val="tx1"/>
                          </a:solidFill>
                          <a:effectLst/>
                          <a:latin typeface="宋体" pitchFamily="2" charset="-122"/>
                          <a:ea typeface="宋体" pitchFamily="2" charset="-122"/>
                        </a:rPr>
                        <a:t>费用</a:t>
                      </a:r>
                      <a:r>
                        <a:rPr kumimoji="0" lang="ru-RU" altLang="ru-RU" sz="1100" b="1" i="0" u="none" strike="noStrike" cap="none" normalizeH="0" baseline="0" smtClean="0">
                          <a:ln>
                            <a:noFill/>
                          </a:ln>
                          <a:solidFill>
                            <a:schemeClr val="tx1"/>
                          </a:solidFill>
                          <a:effectLst/>
                          <a:latin typeface="Arial" pitchFamily="34" charset="0"/>
                          <a:ea typeface="宋体" pitchFamily="2" charset="-122"/>
                        </a:rPr>
                        <a:t>, </a:t>
                      </a:r>
                      <a:r>
                        <a:rPr kumimoji="0" lang="zh-CN" altLang="en-US" sz="1100" b="1" i="0" u="none" strike="noStrike" cap="none" normalizeH="0" baseline="0" smtClean="0">
                          <a:ln>
                            <a:noFill/>
                          </a:ln>
                          <a:solidFill>
                            <a:schemeClr val="tx1"/>
                          </a:solidFill>
                          <a:effectLst/>
                          <a:latin typeface="宋体" pitchFamily="2" charset="-122"/>
                          <a:ea typeface="宋体" pitchFamily="2" charset="-122"/>
                        </a:rPr>
                        <a:t>千美元 </a:t>
                      </a:r>
                      <a:r>
                        <a:rPr kumimoji="0" lang="ru-RU" altLang="ru-RU" sz="1100" b="1" i="0" u="none" strike="noStrike" cap="none" normalizeH="0" baseline="0" smtClean="0">
                          <a:ln>
                            <a:noFill/>
                          </a:ln>
                          <a:solidFill>
                            <a:schemeClr val="tx1"/>
                          </a:solidFill>
                          <a:effectLst/>
                          <a:latin typeface="Arial" pitchFamily="34" charset="0"/>
                          <a:ea typeface="宋体" pitchFamily="2" charset="-122"/>
                        </a:rPr>
                        <a:t>$</a:t>
                      </a: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206375">
                <a:tc gridSpan="3">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CN" altLang="en-US" sz="1100" b="1" i="0" u="none" strike="noStrike" cap="none" normalizeH="0" baseline="0" smtClean="0">
                          <a:ln>
                            <a:noFill/>
                          </a:ln>
                          <a:solidFill>
                            <a:srgbClr val="C00000"/>
                          </a:solidFill>
                          <a:effectLst/>
                          <a:latin typeface="宋体" pitchFamily="2" charset="-122"/>
                          <a:ea typeface="宋体" pitchFamily="2" charset="-122"/>
                        </a:rPr>
                        <a:t>资本投资</a:t>
                      </a:r>
                      <a:endParaRPr kumimoji="0" lang="ru-RU" altLang="ru-RU" sz="1100" b="1" i="0" u="none" strike="noStrike" cap="none" normalizeH="0" baseline="0" smtClean="0">
                        <a:ln>
                          <a:noFill/>
                        </a:ln>
                        <a:solidFill>
                          <a:srgbClr val="C00000"/>
                        </a:solidFill>
                        <a:effectLst/>
                        <a:latin typeface="Arial" pitchFamily="34" charset="0"/>
                        <a:ea typeface="宋体" pitchFamily="2" charset="-122"/>
                      </a:endParaRP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hMerge="1">
                  <a:txBody>
                    <a:bodyPr/>
                    <a:lstStyle/>
                    <a:p>
                      <a:endParaRPr lang="ru-RU"/>
                    </a:p>
                  </a:txBody>
                  <a:tcPr/>
                </a:tc>
                <a:tc hMerge="1">
                  <a:txBody>
                    <a:bodyPr/>
                    <a:lstStyle/>
                    <a:p>
                      <a:endParaRPr lang="ru-RU"/>
                    </a:p>
                  </a:txBody>
                  <a:tcPr/>
                </a:tc>
              </a:tr>
              <a:tr h="206375">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zh-CN" altLang="en-US" sz="1100" b="1" i="0" u="none" strike="noStrike" cap="none" normalizeH="0" baseline="0" smtClean="0">
                          <a:ln>
                            <a:noFill/>
                          </a:ln>
                          <a:solidFill>
                            <a:schemeClr val="tx1"/>
                          </a:solidFill>
                          <a:effectLst/>
                          <a:latin typeface="宋体" pitchFamily="2" charset="-122"/>
                          <a:ea typeface="宋体" pitchFamily="2" charset="-122"/>
                        </a:rPr>
                        <a:t> 立架 </a:t>
                      </a:r>
                      <a:endParaRPr kumimoji="0" lang="ru-RU" altLang="ru-RU" sz="1100" b="1" i="0" u="none" strike="noStrike" cap="none" normalizeH="0" baseline="0" smtClean="0">
                        <a:ln>
                          <a:noFill/>
                        </a:ln>
                        <a:solidFill>
                          <a:schemeClr val="tx1"/>
                        </a:solidFill>
                        <a:effectLst/>
                        <a:latin typeface="Arial" pitchFamily="34" charset="0"/>
                        <a:ea typeface="宋体" pitchFamily="2" charset="-122"/>
                      </a:endParaRP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2000</a:t>
                      </a: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1600</a:t>
                      </a: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206375">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zh-CN" altLang="en-US" sz="1100" b="1" i="0" u="none" strike="noStrike" cap="none" normalizeH="0" baseline="0" smtClean="0">
                          <a:ln>
                            <a:noFill/>
                          </a:ln>
                          <a:solidFill>
                            <a:schemeClr val="tx1"/>
                          </a:solidFill>
                          <a:effectLst/>
                          <a:latin typeface="宋体" pitchFamily="2" charset="-122"/>
                          <a:ea typeface="宋体" pitchFamily="2" charset="-122"/>
                        </a:rPr>
                        <a:t>支架</a:t>
                      </a:r>
                      <a:endParaRPr kumimoji="0" lang="ru-RU" altLang="ru-RU" sz="1100" b="1" i="0" u="none" strike="noStrike" cap="none" normalizeH="0" baseline="0" smtClean="0">
                        <a:ln>
                          <a:noFill/>
                        </a:ln>
                        <a:solidFill>
                          <a:schemeClr val="tx1"/>
                        </a:solidFill>
                        <a:effectLst/>
                        <a:latin typeface="Arial" pitchFamily="34" charset="0"/>
                        <a:ea typeface="宋体" pitchFamily="2" charset="-122"/>
                      </a:endParaRP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140</a:t>
                      </a: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3500</a:t>
                      </a: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223838">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zh-CN" altLang="en-US" sz="1100" b="1" i="0" u="none" strike="noStrike" cap="none" normalizeH="0" baseline="0" smtClean="0">
                          <a:ln>
                            <a:noFill/>
                          </a:ln>
                          <a:solidFill>
                            <a:schemeClr val="tx1"/>
                          </a:solidFill>
                          <a:effectLst/>
                          <a:latin typeface="宋体" pitchFamily="2" charset="-122"/>
                          <a:ea typeface="宋体" pitchFamily="2" charset="-122"/>
                        </a:rPr>
                        <a:t>高架地板</a:t>
                      </a:r>
                      <a:endParaRPr kumimoji="0" lang="ru-RU" altLang="ru-RU" sz="1100" b="1" i="0" u="none" strike="noStrike" cap="none" normalizeH="0" baseline="0" smtClean="0">
                        <a:ln>
                          <a:noFill/>
                        </a:ln>
                        <a:solidFill>
                          <a:schemeClr val="tx1"/>
                        </a:solidFill>
                        <a:effectLst/>
                        <a:latin typeface="Arial" pitchFamily="34" charset="0"/>
                        <a:ea typeface="宋体" pitchFamily="2" charset="-122"/>
                      </a:endParaRP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4600 </a:t>
                      </a:r>
                      <a:r>
                        <a:rPr kumimoji="0" lang="zh-CN" altLang="en-US" sz="1100" b="1" i="0" u="none" strike="noStrike" cap="none" normalizeH="0" baseline="0" smtClean="0">
                          <a:ln>
                            <a:noFill/>
                          </a:ln>
                          <a:solidFill>
                            <a:schemeClr val="tx1"/>
                          </a:solidFill>
                          <a:effectLst/>
                          <a:latin typeface="宋体" pitchFamily="2" charset="-122"/>
                          <a:ea typeface="宋体" pitchFamily="2" charset="-122"/>
                        </a:rPr>
                        <a:t>平方米</a:t>
                      </a:r>
                      <a:endParaRPr kumimoji="0" lang="ru-RU" altLang="ru-RU" sz="1100" b="1" i="0" u="none" strike="noStrike" cap="none" normalizeH="0" baseline="0" smtClean="0">
                        <a:ln>
                          <a:noFill/>
                        </a:ln>
                        <a:solidFill>
                          <a:schemeClr val="tx1"/>
                        </a:solidFill>
                        <a:effectLst/>
                        <a:latin typeface="Arial" pitchFamily="34" charset="0"/>
                        <a:ea typeface="宋体" pitchFamily="2" charset="-122"/>
                      </a:endParaRP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552</a:t>
                      </a: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206375">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zh-CN" altLang="en-US" sz="1100" b="1" i="0" u="none" strike="noStrike" cap="none" normalizeH="0" baseline="0" smtClean="0">
                          <a:ln>
                            <a:noFill/>
                          </a:ln>
                          <a:solidFill>
                            <a:schemeClr val="tx1"/>
                          </a:solidFill>
                          <a:effectLst/>
                          <a:latin typeface="宋体" pitchFamily="2" charset="-122"/>
                          <a:ea typeface="宋体" pitchFamily="2" charset="-122"/>
                        </a:rPr>
                        <a:t>冷却气</a:t>
                      </a:r>
                      <a:endParaRPr kumimoji="0" lang="ru-RU" altLang="ru-RU" sz="1100" b="1" i="0" u="none" strike="noStrike" cap="none" normalizeH="0" baseline="0" smtClean="0">
                        <a:ln>
                          <a:noFill/>
                        </a:ln>
                        <a:solidFill>
                          <a:schemeClr val="tx1"/>
                        </a:solidFill>
                        <a:effectLst/>
                        <a:latin typeface="Arial" pitchFamily="34" charset="0"/>
                        <a:ea typeface="宋体" pitchFamily="2" charset="-122"/>
                      </a:endParaRP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1600 </a:t>
                      </a:r>
                      <a:r>
                        <a:rPr kumimoji="0" lang="zh-CN" altLang="en-US" sz="1100" b="1" i="0" u="none" strike="noStrike" cap="none" normalizeH="0" baseline="0" smtClean="0">
                          <a:ln>
                            <a:noFill/>
                          </a:ln>
                          <a:solidFill>
                            <a:schemeClr val="tx1"/>
                          </a:solidFill>
                          <a:effectLst/>
                          <a:latin typeface="宋体" pitchFamily="2" charset="-122"/>
                          <a:ea typeface="宋体" pitchFamily="2" charset="-122"/>
                        </a:rPr>
                        <a:t>平方米</a:t>
                      </a:r>
                      <a:endParaRPr kumimoji="0" lang="ru-RU" altLang="ru-RU" sz="1100" b="1" i="0" u="none" strike="noStrike" cap="none" normalizeH="0" baseline="0" smtClean="0">
                        <a:ln>
                          <a:noFill/>
                        </a:ln>
                        <a:solidFill>
                          <a:schemeClr val="tx1"/>
                        </a:solidFill>
                        <a:effectLst/>
                        <a:latin typeface="Arial" pitchFamily="34" charset="0"/>
                        <a:ea typeface="宋体" pitchFamily="2" charset="-122"/>
                      </a:endParaRP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1920</a:t>
                      </a: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206375">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zh-CN" altLang="en-US" sz="1100" b="1" i="0" u="none" strike="noStrike" cap="none" normalizeH="0" baseline="0" smtClean="0">
                          <a:ln>
                            <a:noFill/>
                          </a:ln>
                          <a:solidFill>
                            <a:schemeClr val="tx1"/>
                          </a:solidFill>
                          <a:effectLst/>
                          <a:latin typeface="宋体" pitchFamily="2" charset="-122"/>
                          <a:ea typeface="宋体" pitchFamily="2" charset="-122"/>
                        </a:rPr>
                        <a:t>其它系统</a:t>
                      </a:r>
                      <a:endParaRPr kumimoji="0" lang="ru-RU" altLang="ru-RU" sz="1100" b="1" i="0" u="none" strike="noStrike" cap="none" normalizeH="0" baseline="0" smtClean="0">
                        <a:ln>
                          <a:noFill/>
                        </a:ln>
                        <a:solidFill>
                          <a:schemeClr val="tx1"/>
                        </a:solidFill>
                        <a:effectLst/>
                        <a:latin typeface="Arial" pitchFamily="34" charset="0"/>
                        <a:ea typeface="宋体" pitchFamily="2" charset="-122"/>
                      </a:endParaRP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 </a:t>
                      </a: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32500</a:t>
                      </a: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206375">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zh-CN" altLang="en-US" sz="1100" b="1" i="0" u="none" strike="noStrike" cap="none" normalizeH="0" baseline="0" smtClean="0">
                          <a:ln>
                            <a:noFill/>
                          </a:ln>
                          <a:solidFill>
                            <a:schemeClr val="tx1"/>
                          </a:solidFill>
                          <a:effectLst/>
                          <a:latin typeface="宋体" pitchFamily="2" charset="-122"/>
                          <a:ea typeface="宋体" pitchFamily="2" charset="-122"/>
                        </a:rPr>
                        <a:t>总计</a:t>
                      </a:r>
                      <a:endParaRPr kumimoji="0" lang="ru-RU" altLang="ru-RU" sz="1100" b="1" i="0" u="none" strike="noStrike" cap="none" normalizeH="0" baseline="0" smtClean="0">
                        <a:ln>
                          <a:noFill/>
                        </a:ln>
                        <a:solidFill>
                          <a:schemeClr val="tx1"/>
                        </a:solidFill>
                        <a:effectLst/>
                        <a:latin typeface="Arial" pitchFamily="34" charset="0"/>
                        <a:ea typeface="宋体" pitchFamily="2" charset="-122"/>
                      </a:endParaRP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 </a:t>
                      </a: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40072</a:t>
                      </a: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206375">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zh-CN" altLang="en-US" sz="1100" b="1" i="0" u="none" strike="noStrike" cap="none" normalizeH="0" baseline="0" smtClean="0">
                          <a:ln>
                            <a:noFill/>
                          </a:ln>
                          <a:solidFill>
                            <a:schemeClr val="tx1"/>
                          </a:solidFill>
                          <a:effectLst/>
                          <a:latin typeface="宋体" pitchFamily="2" charset="-122"/>
                          <a:ea typeface="宋体" pitchFamily="2" charset="-122"/>
                        </a:rPr>
                        <a:t>一个架费用</a:t>
                      </a:r>
                      <a:endParaRPr kumimoji="0" lang="ru-RU" altLang="ru-RU" sz="1100" b="1" i="0" u="none" strike="noStrike" cap="none" normalizeH="0" baseline="0" smtClean="0">
                        <a:ln>
                          <a:noFill/>
                        </a:ln>
                        <a:solidFill>
                          <a:schemeClr val="tx1"/>
                        </a:solidFill>
                        <a:effectLst/>
                        <a:latin typeface="Arial" pitchFamily="34" charset="0"/>
                        <a:ea typeface="宋体" pitchFamily="2" charset="-122"/>
                      </a:endParaRP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 </a:t>
                      </a: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20,036</a:t>
                      </a: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206375">
                <a:tc gridSpan="3">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zh-CN" altLang="en-US" sz="1100" b="1" i="0" u="none" strike="noStrike" cap="none" normalizeH="0" baseline="0" smtClean="0">
                          <a:ln>
                            <a:noFill/>
                          </a:ln>
                          <a:solidFill>
                            <a:srgbClr val="C00000"/>
                          </a:solidFill>
                          <a:effectLst/>
                          <a:latin typeface="宋体" pitchFamily="2" charset="-122"/>
                          <a:ea typeface="宋体" pitchFamily="2" charset="-122"/>
                        </a:rPr>
                        <a:t>营业费用</a:t>
                      </a:r>
                      <a:endParaRPr kumimoji="0" lang="ru-RU" altLang="ru-RU" sz="1100" b="1" i="0" u="none" strike="noStrike" cap="none" normalizeH="0" baseline="0" smtClean="0">
                        <a:ln>
                          <a:noFill/>
                        </a:ln>
                        <a:solidFill>
                          <a:srgbClr val="C00000"/>
                        </a:solidFill>
                        <a:effectLst/>
                        <a:latin typeface="Arial" pitchFamily="34" charset="0"/>
                        <a:ea typeface="宋体" pitchFamily="2" charset="-122"/>
                      </a:endParaRP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hMerge="1">
                  <a:txBody>
                    <a:bodyPr/>
                    <a:lstStyle/>
                    <a:p>
                      <a:endParaRPr lang="ru-RU"/>
                    </a:p>
                  </a:txBody>
                  <a:tcPr/>
                </a:tc>
                <a:tc hMerge="1">
                  <a:txBody>
                    <a:bodyPr/>
                    <a:lstStyle/>
                    <a:p>
                      <a:endParaRPr lang="ru-RU"/>
                    </a:p>
                  </a:txBody>
                  <a:tcPr/>
                </a:tc>
              </a:tr>
              <a:tr h="206375">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zh-CN" altLang="en-US" sz="1100" b="1" i="0" u="none" strike="noStrike" cap="none" normalizeH="0" baseline="0" smtClean="0">
                          <a:ln>
                            <a:noFill/>
                          </a:ln>
                          <a:solidFill>
                            <a:schemeClr val="tx1"/>
                          </a:solidFill>
                          <a:effectLst/>
                          <a:latin typeface="宋体" pitchFamily="2" charset="-122"/>
                          <a:ea typeface="宋体" pitchFamily="2" charset="-122"/>
                        </a:rPr>
                        <a:t>电费</a:t>
                      </a:r>
                      <a:endParaRPr kumimoji="0" lang="ru-RU" altLang="ru-RU" sz="1100" b="1" i="0" u="none" strike="noStrike" cap="none" normalizeH="0" baseline="0" smtClean="0">
                        <a:ln>
                          <a:noFill/>
                        </a:ln>
                        <a:solidFill>
                          <a:schemeClr val="tx1"/>
                        </a:solidFill>
                        <a:effectLst/>
                        <a:latin typeface="Arial" pitchFamily="34" charset="0"/>
                        <a:ea typeface="宋体" pitchFamily="2" charset="-122"/>
                      </a:endParaRP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 </a:t>
                      </a: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2900</a:t>
                      </a: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206375">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zh-CN" altLang="en-US" sz="1100" b="1" i="0" u="none" strike="noStrike" cap="none" normalizeH="0" baseline="0" smtClean="0">
                          <a:ln>
                            <a:noFill/>
                          </a:ln>
                          <a:solidFill>
                            <a:schemeClr val="tx1"/>
                          </a:solidFill>
                          <a:effectLst/>
                          <a:latin typeface="宋体" pitchFamily="2" charset="-122"/>
                          <a:ea typeface="宋体" pitchFamily="2" charset="-122"/>
                        </a:rPr>
                        <a:t>租费</a:t>
                      </a:r>
                      <a:endParaRPr kumimoji="0" lang="ru-RU" altLang="ru-RU" sz="1100" b="1" i="0" u="none" strike="noStrike" cap="none" normalizeH="0" baseline="0" smtClean="0">
                        <a:ln>
                          <a:noFill/>
                        </a:ln>
                        <a:solidFill>
                          <a:schemeClr val="tx1"/>
                        </a:solidFill>
                        <a:effectLst/>
                        <a:latin typeface="Arial" pitchFamily="34" charset="0"/>
                        <a:ea typeface="宋体" pitchFamily="2" charset="-122"/>
                      </a:endParaRP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 </a:t>
                      </a: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1380</a:t>
                      </a: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206375">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zh-CN" altLang="en-US" sz="1100" b="1" i="0" u="none" strike="noStrike" cap="none" normalizeH="0" baseline="0" smtClean="0">
                          <a:ln>
                            <a:noFill/>
                          </a:ln>
                          <a:solidFill>
                            <a:schemeClr val="tx1"/>
                          </a:solidFill>
                          <a:effectLst/>
                          <a:latin typeface="宋体" pitchFamily="2" charset="-122"/>
                          <a:ea typeface="宋体" pitchFamily="2" charset="-122"/>
                        </a:rPr>
                        <a:t>其它</a:t>
                      </a:r>
                      <a:endParaRPr kumimoji="0" lang="ru-RU" altLang="ru-RU" sz="1100" b="1" i="0" u="none" strike="noStrike" cap="none" normalizeH="0" baseline="0" smtClean="0">
                        <a:ln>
                          <a:noFill/>
                        </a:ln>
                        <a:solidFill>
                          <a:schemeClr val="tx1"/>
                        </a:solidFill>
                        <a:effectLst/>
                        <a:latin typeface="Arial" pitchFamily="34" charset="0"/>
                        <a:ea typeface="宋体" pitchFamily="2" charset="-122"/>
                      </a:endParaRP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 </a:t>
                      </a: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2428</a:t>
                      </a: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206375">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zh-CN" altLang="en-US" sz="1100" b="1" i="0" u="none" strike="noStrike" cap="none" normalizeH="0" baseline="0" smtClean="0">
                          <a:ln>
                            <a:noFill/>
                          </a:ln>
                          <a:solidFill>
                            <a:schemeClr val="tx1"/>
                          </a:solidFill>
                          <a:effectLst/>
                          <a:latin typeface="宋体" pitchFamily="2" charset="-122"/>
                          <a:ea typeface="宋体" pitchFamily="2" charset="-122"/>
                        </a:rPr>
                        <a:t>技术设备维修费 </a:t>
                      </a:r>
                      <a:endParaRPr kumimoji="0" lang="ru-RU" altLang="ru-RU" sz="1100" b="1" i="0" u="none" strike="noStrike" cap="none" normalizeH="0" baseline="0" smtClean="0">
                        <a:ln>
                          <a:noFill/>
                        </a:ln>
                        <a:solidFill>
                          <a:schemeClr val="tx1"/>
                        </a:solidFill>
                        <a:effectLst/>
                        <a:latin typeface="Arial" pitchFamily="34" charset="0"/>
                        <a:ea typeface="宋体" pitchFamily="2" charset="-122"/>
                      </a:endParaRP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 </a:t>
                      </a: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2000</a:t>
                      </a: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206375">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zh-CN" altLang="en-US" sz="1100" b="1" i="0" u="none" strike="noStrike" cap="none" normalizeH="0" baseline="0" smtClean="0">
                          <a:ln>
                            <a:noFill/>
                          </a:ln>
                          <a:solidFill>
                            <a:schemeClr val="tx1"/>
                          </a:solidFill>
                          <a:effectLst/>
                          <a:latin typeface="宋体" pitchFamily="2" charset="-122"/>
                          <a:ea typeface="宋体" pitchFamily="2" charset="-122"/>
                        </a:rPr>
                        <a:t>一年总计</a:t>
                      </a:r>
                      <a:endParaRPr kumimoji="0" lang="ru-RU" altLang="ru-RU" sz="1100" b="1" i="0" u="none" strike="noStrike" cap="none" normalizeH="0" baseline="0" smtClean="0">
                        <a:ln>
                          <a:noFill/>
                        </a:ln>
                        <a:solidFill>
                          <a:schemeClr val="tx1"/>
                        </a:solidFill>
                        <a:effectLst/>
                        <a:latin typeface="Arial" pitchFamily="34" charset="0"/>
                        <a:ea typeface="宋体" pitchFamily="2" charset="-122"/>
                      </a:endParaRP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 </a:t>
                      </a: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8708</a:t>
                      </a: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412750">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 </a:t>
                      </a:r>
                      <a:r>
                        <a:rPr kumimoji="0" lang="zh-CN" altLang="en-US" sz="1100" b="1" i="0" u="none" strike="noStrike" cap="none" normalizeH="0" baseline="0" smtClean="0">
                          <a:ln>
                            <a:noFill/>
                          </a:ln>
                          <a:solidFill>
                            <a:schemeClr val="tx1"/>
                          </a:solidFill>
                          <a:effectLst/>
                          <a:latin typeface="宋体" pitchFamily="2" charset="-122"/>
                          <a:ea typeface="宋体" pitchFamily="2" charset="-122"/>
                        </a:rPr>
                        <a:t>一年一个架子中心运营商费用</a:t>
                      </a:r>
                      <a:endParaRPr kumimoji="0" lang="ru-RU" altLang="ru-RU" sz="1100" b="1" i="0" u="none" strike="noStrike" cap="none" normalizeH="0" baseline="0" smtClean="0">
                        <a:ln>
                          <a:noFill/>
                        </a:ln>
                        <a:solidFill>
                          <a:schemeClr val="tx1"/>
                        </a:solidFill>
                        <a:effectLst/>
                        <a:latin typeface="Arial" pitchFamily="34" charset="0"/>
                        <a:ea typeface="宋体" pitchFamily="2" charset="-122"/>
                      </a:endParaRP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 </a:t>
                      </a: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4,35</a:t>
                      </a: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412750">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 </a:t>
                      </a:r>
                      <a:r>
                        <a:rPr kumimoji="0" lang="zh-CN" altLang="en-US" sz="1100" b="1" i="0" u="none" strike="noStrike" cap="none" normalizeH="0" baseline="0" smtClean="0">
                          <a:ln>
                            <a:noFill/>
                          </a:ln>
                          <a:solidFill>
                            <a:schemeClr val="tx1"/>
                          </a:solidFill>
                          <a:effectLst/>
                          <a:latin typeface="宋体" pitchFamily="2" charset="-122"/>
                          <a:ea typeface="宋体" pitchFamily="2" charset="-122"/>
                        </a:rPr>
                        <a:t>一个月一个架子中心运营商费用</a:t>
                      </a:r>
                      <a:endParaRPr kumimoji="0" lang="ru-RU" altLang="ru-RU" sz="1100" b="1" i="0" u="none" strike="noStrike" cap="none" normalizeH="0" baseline="0" smtClean="0">
                        <a:ln>
                          <a:noFill/>
                        </a:ln>
                        <a:solidFill>
                          <a:schemeClr val="tx1"/>
                        </a:solidFill>
                        <a:effectLst/>
                        <a:latin typeface="Arial" pitchFamily="34" charset="0"/>
                        <a:ea typeface="宋体" pitchFamily="2" charset="-122"/>
                      </a:endParaRP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 </a:t>
                      </a: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 </a:t>
                      </a: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404813">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zh-CN" altLang="en-US" sz="1100" b="1" i="0" u="none" strike="noStrike" cap="none" normalizeH="0" baseline="0" smtClean="0">
                          <a:ln>
                            <a:noFill/>
                          </a:ln>
                          <a:solidFill>
                            <a:schemeClr val="tx1"/>
                          </a:solidFill>
                          <a:effectLst/>
                          <a:latin typeface="宋体" pitchFamily="2" charset="-122"/>
                          <a:ea typeface="宋体" pitchFamily="2" charset="-122"/>
                        </a:rPr>
                        <a:t>客户、为每月</a:t>
                      </a:r>
                      <a:r>
                        <a:rPr kumimoji="0" lang="en-US" altLang="zh-CN" sz="1100" b="1" i="0" u="none" strike="noStrike" cap="none" normalizeH="0" baseline="0" smtClean="0">
                          <a:ln>
                            <a:noFill/>
                          </a:ln>
                          <a:solidFill>
                            <a:schemeClr val="tx1"/>
                          </a:solidFill>
                          <a:effectLst/>
                          <a:latin typeface="宋体" pitchFamily="2" charset="-122"/>
                          <a:ea typeface="宋体" pitchFamily="2" charset="-122"/>
                        </a:rPr>
                        <a:t>1</a:t>
                      </a:r>
                      <a:r>
                        <a:rPr kumimoji="0" lang="zh-CN" altLang="en-US" sz="1100" b="1" i="0" u="none" strike="noStrike" cap="none" normalizeH="0" baseline="0" smtClean="0">
                          <a:ln>
                            <a:noFill/>
                          </a:ln>
                          <a:solidFill>
                            <a:schemeClr val="tx1"/>
                          </a:solidFill>
                          <a:effectLst/>
                          <a:latin typeface="宋体" pitchFamily="2" charset="-122"/>
                          <a:ea typeface="宋体" pitchFamily="2" charset="-122"/>
                        </a:rPr>
                        <a:t>个架的价格</a:t>
                      </a:r>
                      <a:endParaRPr kumimoji="0" lang="ru-RU" altLang="ru-RU" sz="1100" b="1" i="0" u="none" strike="noStrike" cap="none" normalizeH="0" baseline="0" smtClean="0">
                        <a:ln>
                          <a:noFill/>
                        </a:ln>
                        <a:solidFill>
                          <a:schemeClr val="tx1"/>
                        </a:solidFill>
                        <a:effectLst/>
                        <a:latin typeface="Arial" pitchFamily="34" charset="0"/>
                        <a:ea typeface="宋体" pitchFamily="2" charset="-122"/>
                      </a:endParaRP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 </a:t>
                      </a: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Arial" pitchFamily="34" charset="0"/>
                          <a:ea typeface="宋体" pitchFamily="2" charset="-122"/>
                        </a:rPr>
                        <a:t> </a:t>
                      </a: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206375">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zh-CN" altLang="en-US" sz="1100" b="1" i="0" u="none" strike="noStrike" cap="none" normalizeH="0" baseline="0" smtClean="0">
                          <a:ln>
                            <a:noFill/>
                          </a:ln>
                          <a:solidFill>
                            <a:schemeClr val="tx1"/>
                          </a:solidFill>
                          <a:effectLst/>
                          <a:latin typeface="宋体" pitchFamily="2" charset="-122"/>
                          <a:ea typeface="宋体" pitchFamily="2" charset="-122"/>
                        </a:rPr>
                        <a:t>投资回收期</a:t>
                      </a:r>
                      <a:endParaRPr kumimoji="0" lang="ru-RU" altLang="ru-RU" sz="1100" b="1" i="0" u="none" strike="noStrike" cap="none" normalizeH="0" baseline="0" smtClean="0">
                        <a:ln>
                          <a:noFill/>
                        </a:ln>
                        <a:solidFill>
                          <a:schemeClr val="tx1"/>
                        </a:solidFill>
                        <a:effectLst/>
                        <a:latin typeface="Arial" pitchFamily="34" charset="0"/>
                        <a:ea typeface="宋体" pitchFamily="2" charset="-122"/>
                      </a:endParaRP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Calibri" pitchFamily="34" charset="0"/>
                          <a:ea typeface="宋体" pitchFamily="2" charset="-122"/>
                        </a:rPr>
                        <a:t> </a:t>
                      </a:r>
                      <a:endParaRPr kumimoji="0" lang="ru-RU" altLang="ru-RU" sz="800" b="1" i="0" u="none" strike="noStrike" cap="none" normalizeH="0" baseline="0" smtClean="0">
                        <a:ln>
                          <a:noFill/>
                        </a:ln>
                        <a:solidFill>
                          <a:schemeClr val="tx1"/>
                        </a:solidFill>
                        <a:effectLst/>
                        <a:latin typeface="Calibri" pitchFamily="34" charset="0"/>
                        <a:ea typeface="宋体" pitchFamily="2" charset="-122"/>
                      </a:endParaRP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pitchFamily="34" charset="0"/>
                        <a:defRPr sz="2400">
                          <a:solidFill>
                            <a:schemeClr val="tx1"/>
                          </a:solidFill>
                          <a:latin typeface="Calibri" pitchFamily="34" charset="0"/>
                        </a:defRPr>
                      </a:lvl1pPr>
                      <a:lvl2pPr marL="742950" indent="-285750" eaLnBrk="0" hangingPunct="0">
                        <a:lnSpc>
                          <a:spcPct val="90000"/>
                        </a:lnSpc>
                        <a:spcBef>
                          <a:spcPts val="500"/>
                        </a:spcBef>
                        <a:buFont typeface="Arial" pitchFamily="34" charset="0"/>
                        <a:defRPr sz="2000">
                          <a:solidFill>
                            <a:schemeClr val="tx1"/>
                          </a:solidFill>
                          <a:latin typeface="Calibri" pitchFamily="34" charset="0"/>
                        </a:defRPr>
                      </a:lvl2pPr>
                      <a:lvl3pPr marL="1143000" indent="-228600" eaLnBrk="0" hangingPunct="0">
                        <a:lnSpc>
                          <a:spcPct val="90000"/>
                        </a:lnSpc>
                        <a:spcBef>
                          <a:spcPts val="500"/>
                        </a:spcBef>
                        <a:buFont typeface="Arial" pitchFamily="34" charset="0"/>
                        <a:defRPr>
                          <a:solidFill>
                            <a:schemeClr val="tx1"/>
                          </a:solidFill>
                          <a:latin typeface="Calibri" pitchFamily="34" charset="0"/>
                        </a:defRPr>
                      </a:lvl3pPr>
                      <a:lvl4pPr marL="1600200" indent="-228600" eaLnBrk="0" hangingPunct="0">
                        <a:lnSpc>
                          <a:spcPct val="90000"/>
                        </a:lnSpc>
                        <a:spcBef>
                          <a:spcPts val="500"/>
                        </a:spcBef>
                        <a:buFont typeface="Arial" pitchFamily="34" charset="0"/>
                        <a:defRPr sz="1600">
                          <a:solidFill>
                            <a:schemeClr val="tx1"/>
                          </a:solidFill>
                          <a:latin typeface="Calibri" pitchFamily="34" charset="0"/>
                        </a:defRPr>
                      </a:lvl4pPr>
                      <a:lvl5pPr marL="2057400" indent="-228600" eaLnBrk="0" hangingPunct="0">
                        <a:lnSpc>
                          <a:spcPct val="90000"/>
                        </a:lnSpc>
                        <a:spcBef>
                          <a:spcPts val="500"/>
                        </a:spcBef>
                        <a:buFont typeface="Arial" pitchFamily="34" charset="0"/>
                        <a:defRPr sz="16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100" b="1" i="0" u="none" strike="noStrike" cap="none" normalizeH="0" baseline="0" smtClean="0">
                          <a:ln>
                            <a:noFill/>
                          </a:ln>
                          <a:solidFill>
                            <a:schemeClr val="tx1"/>
                          </a:solidFill>
                          <a:effectLst/>
                          <a:latin typeface="Calibri" pitchFamily="34" charset="0"/>
                          <a:ea typeface="宋体" pitchFamily="2" charset="-122"/>
                        </a:rPr>
                        <a:t>4.9 </a:t>
                      </a:r>
                      <a:r>
                        <a:rPr kumimoji="0" lang="zh-CN" altLang="en-US" sz="1100" b="1" i="0" u="none" strike="noStrike" cap="none" normalizeH="0" baseline="0" smtClean="0">
                          <a:ln>
                            <a:noFill/>
                          </a:ln>
                          <a:solidFill>
                            <a:schemeClr val="tx1"/>
                          </a:solidFill>
                          <a:effectLst/>
                          <a:latin typeface="Calibri" pitchFamily="34" charset="0"/>
                          <a:ea typeface="宋体" pitchFamily="2" charset="-122"/>
                        </a:rPr>
                        <a:t>年</a:t>
                      </a:r>
                      <a:endParaRPr kumimoji="0" lang="ru-RU" altLang="ru-RU" sz="800" b="1" i="0" u="none" strike="noStrike" cap="none" normalizeH="0" baseline="0" smtClean="0">
                        <a:ln>
                          <a:noFill/>
                        </a:ln>
                        <a:solidFill>
                          <a:schemeClr val="tx1"/>
                        </a:solidFill>
                        <a:effectLst/>
                        <a:latin typeface="Calibri" pitchFamily="34" charset="0"/>
                        <a:ea typeface="宋体" pitchFamily="2" charset="-122"/>
                      </a:endParaRPr>
                    </a:p>
                  </a:txBody>
                  <a:tcPr marL="55327" marR="528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088" y="495300"/>
            <a:ext cx="10515600" cy="1325563"/>
          </a:xfrm>
        </p:spPr>
        <p:txBody>
          <a:bodyPr>
            <a:normAutofit/>
          </a:bodyPr>
          <a:lstStyle/>
          <a:p>
            <a:pPr algn="ctr" eaLnBrk="1" hangingPunct="1"/>
            <a:r>
              <a:rPr lang="zh-CN" altLang="en-US" sz="2400" b="1" smtClean="0">
                <a:solidFill>
                  <a:srgbClr val="C00000"/>
                </a:solidFill>
                <a:effectLst>
                  <a:outerShdw blurRad="38100" dist="38100" dir="2700000" algn="tl">
                    <a:srgbClr val="C0C0C0"/>
                  </a:outerShdw>
                </a:effectLst>
                <a:latin typeface="Times New Roman" pitchFamily="18" charset="0"/>
                <a:cs typeface="Times New Roman" pitchFamily="18" charset="0"/>
              </a:rPr>
              <a:t>营业费用结构</a:t>
            </a:r>
            <a:r>
              <a:rPr lang="ru-RU" altLang="zh-CN" sz="2400" b="1" smtClean="0">
                <a:solidFill>
                  <a:srgbClr val="C00000"/>
                </a:solidFill>
                <a:effectLst>
                  <a:outerShdw blurRad="38100" dist="38100" dir="2700000" algn="tl">
                    <a:srgbClr val="C0C0C0"/>
                  </a:outerShdw>
                </a:effectLst>
                <a:latin typeface="Times New Roman" pitchFamily="18" charset="0"/>
                <a:cs typeface="Times New Roman" pitchFamily="18" charset="0"/>
              </a:rPr>
              <a:t>:</a:t>
            </a:r>
            <a:endParaRPr lang="ru-RU" altLang="zh-CN" sz="2400" b="1" smtClean="0">
              <a:solidFill>
                <a:srgbClr val="C00000"/>
              </a:solidFill>
              <a:effectLst>
                <a:outerShdw blurRad="38100" dist="38100" dir="2700000" algn="tl">
                  <a:srgbClr val="C0C0C0"/>
                </a:outerShdw>
              </a:effectLst>
              <a:cs typeface="Times New Roman" pitchFamily="18" charset="0"/>
            </a:endParaRPr>
          </a:p>
        </p:txBody>
      </p:sp>
      <p:sp>
        <p:nvSpPr>
          <p:cNvPr id="37891" name="Объект 2"/>
          <p:cNvSpPr>
            <a:spLocks noGrp="1"/>
          </p:cNvSpPr>
          <p:nvPr>
            <p:ph idx="1"/>
          </p:nvPr>
        </p:nvSpPr>
        <p:spPr>
          <a:xfrm>
            <a:off x="1031875" y="1646238"/>
            <a:ext cx="10515600" cy="4649787"/>
          </a:xfrm>
        </p:spPr>
        <p:txBody>
          <a:bodyPr/>
          <a:lstStyle/>
          <a:p>
            <a:pPr marL="0" indent="0" eaLnBrk="1" hangingPunct="1">
              <a:buFont typeface="Arial" pitchFamily="34" charset="0"/>
              <a:buNone/>
            </a:pPr>
            <a:r>
              <a:rPr lang="zh-CN" altLang="en-US" smtClean="0"/>
              <a:t>  </a:t>
            </a:r>
            <a:endParaRPr lang="en-US" altLang="zh-CN" smtClean="0"/>
          </a:p>
          <a:p>
            <a:pPr marL="0" indent="0" eaLnBrk="1" hangingPunct="1">
              <a:buFont typeface="Arial" pitchFamily="34" charset="0"/>
              <a:buNone/>
            </a:pPr>
            <a:endParaRPr lang="ru-RU" altLang="zh-CN" smtClean="0"/>
          </a:p>
        </p:txBody>
      </p:sp>
      <p:pic>
        <p:nvPicPr>
          <p:cNvPr id="378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2800" y="1433513"/>
            <a:ext cx="3333750"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050" y="901700"/>
            <a:ext cx="8640763"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7"/>
          <p:cNvSpPr>
            <a:spLocks noChangeArrowheads="1"/>
          </p:cNvSpPr>
          <p:nvPr/>
        </p:nvSpPr>
        <p:spPr bwMode="auto">
          <a:xfrm>
            <a:off x="9553575" y="1341438"/>
            <a:ext cx="302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1200">
                <a:solidFill>
                  <a:srgbClr val="002060"/>
                </a:solidFill>
                <a:latin typeface="Arial Narrow Europa ?rodk"/>
                <a:ea typeface="华文细黑" pitchFamily="2" charset="-122"/>
              </a:rPr>
              <a:t>动力中心区</a:t>
            </a:r>
            <a:endParaRPr lang="zh-CN" altLang="ru-RU" sz="1200">
              <a:solidFill>
                <a:srgbClr val="002060"/>
              </a:solidFill>
              <a:latin typeface="Arial Narrow Europa ?rodk"/>
              <a:ea typeface="华文细黑" pitchFamily="2" charset="-122"/>
            </a:endParaRPr>
          </a:p>
        </p:txBody>
      </p:sp>
      <p:sp>
        <p:nvSpPr>
          <p:cNvPr id="5124" name="Rectangle 3"/>
          <p:cNvSpPr>
            <a:spLocks noChangeArrowheads="1"/>
          </p:cNvSpPr>
          <p:nvPr/>
        </p:nvSpPr>
        <p:spPr bwMode="auto">
          <a:xfrm>
            <a:off x="9064625" y="3903663"/>
            <a:ext cx="398463" cy="211137"/>
          </a:xfrm>
          <a:prstGeom prst="rect">
            <a:avLst/>
          </a:prstGeom>
          <a:solidFill>
            <a:srgbClr val="FFC000"/>
          </a:solidFill>
          <a:ln w="9525">
            <a:solidFill>
              <a:schemeClr val="tx1"/>
            </a:solidFill>
            <a:miter lim="800000"/>
            <a:headEnd/>
            <a:tailEnd/>
          </a:ln>
        </p:spPr>
        <p:txBody>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Clr>
                <a:srgbClr val="CC9900"/>
              </a:buClr>
              <a:buFont typeface="Wingdings" pitchFamily="2" charset="2"/>
              <a:buChar char="n"/>
            </a:pPr>
            <a:endParaRPr lang="en-US" altLang="zh-CN" sz="2100">
              <a:latin typeface="Arial" pitchFamily="34" charset="0"/>
              <a:ea typeface="华文细黑" pitchFamily="2" charset="-122"/>
            </a:endParaRPr>
          </a:p>
        </p:txBody>
      </p:sp>
      <p:sp>
        <p:nvSpPr>
          <p:cNvPr id="5125" name="Rectangle 9"/>
          <p:cNvSpPr>
            <a:spLocks noChangeArrowheads="1"/>
          </p:cNvSpPr>
          <p:nvPr/>
        </p:nvSpPr>
        <p:spPr bwMode="auto">
          <a:xfrm>
            <a:off x="9042400" y="2587625"/>
            <a:ext cx="398463" cy="211138"/>
          </a:xfrm>
          <a:prstGeom prst="rect">
            <a:avLst/>
          </a:prstGeom>
          <a:solidFill>
            <a:srgbClr val="34F62A"/>
          </a:solidFill>
          <a:ln w="9525">
            <a:solidFill>
              <a:schemeClr val="tx1"/>
            </a:solidFill>
            <a:miter lim="800000"/>
            <a:headEnd/>
            <a:tailEnd/>
          </a:ln>
        </p:spPr>
        <p:txBody>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Clr>
                <a:srgbClr val="CC9900"/>
              </a:buClr>
              <a:buFont typeface="Wingdings" pitchFamily="2" charset="2"/>
              <a:buChar char="n"/>
            </a:pPr>
            <a:endParaRPr lang="en-US" altLang="zh-CN" sz="2100">
              <a:latin typeface="Arial" pitchFamily="34" charset="0"/>
              <a:ea typeface="华文细黑" pitchFamily="2" charset="-122"/>
            </a:endParaRPr>
          </a:p>
        </p:txBody>
      </p:sp>
      <p:sp>
        <p:nvSpPr>
          <p:cNvPr id="5126" name="Rectangle 10"/>
          <p:cNvSpPr>
            <a:spLocks noChangeArrowheads="1"/>
          </p:cNvSpPr>
          <p:nvPr/>
        </p:nvSpPr>
        <p:spPr bwMode="auto">
          <a:xfrm>
            <a:off x="9042400" y="1400175"/>
            <a:ext cx="398463" cy="211138"/>
          </a:xfrm>
          <a:prstGeom prst="rect">
            <a:avLst/>
          </a:prstGeom>
          <a:solidFill>
            <a:srgbClr val="FF0000"/>
          </a:solidFill>
          <a:ln w="9525">
            <a:solidFill>
              <a:schemeClr val="tx1"/>
            </a:solidFill>
            <a:miter lim="800000"/>
            <a:headEnd/>
            <a:tailEnd/>
          </a:ln>
        </p:spPr>
        <p:txBody>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Clr>
                <a:srgbClr val="CC9900"/>
              </a:buClr>
              <a:buFont typeface="Wingdings" pitchFamily="2" charset="2"/>
              <a:buChar char="n"/>
            </a:pPr>
            <a:endParaRPr lang="en-US" altLang="zh-CN" sz="2100">
              <a:solidFill>
                <a:srgbClr val="FF3300"/>
              </a:solidFill>
              <a:latin typeface="Arial" pitchFamily="34" charset="0"/>
              <a:ea typeface="华文细黑" pitchFamily="2" charset="-122"/>
            </a:endParaRPr>
          </a:p>
        </p:txBody>
      </p:sp>
      <p:sp>
        <p:nvSpPr>
          <p:cNvPr id="7" name="Rectangle 6"/>
          <p:cNvSpPr>
            <a:spLocks noChangeArrowheads="1"/>
          </p:cNvSpPr>
          <p:nvPr/>
        </p:nvSpPr>
        <p:spPr bwMode="auto">
          <a:xfrm>
            <a:off x="9042400" y="3008313"/>
            <a:ext cx="398463" cy="211137"/>
          </a:xfrm>
          <a:prstGeom prst="rect">
            <a:avLst/>
          </a:prstGeom>
          <a:solidFill>
            <a:schemeClr val="tx2">
              <a:lumMod val="75000"/>
            </a:schemeClr>
          </a:solidFill>
          <a:ln w="9525">
            <a:solidFill>
              <a:schemeClr val="tx1"/>
            </a:solidFill>
            <a:miter lim="800000"/>
            <a:headEnd/>
            <a:tailEnd/>
          </a:ln>
        </p:spPr>
        <p:txBody>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542925" indent="-85725" eaLnBrk="0" hangingPunct="0">
              <a:lnSpc>
                <a:spcPct val="90000"/>
              </a:lnSpc>
              <a:spcBef>
                <a:spcPts val="500"/>
              </a:spcBef>
              <a:buFont typeface="Arial" pitchFamily="34" charset="0"/>
              <a:buChar char="•"/>
              <a:defRPr sz="2400">
                <a:solidFill>
                  <a:schemeClr val="tx1"/>
                </a:solidFill>
                <a:latin typeface="Calibri" pitchFamily="34" charset="0"/>
              </a:defRPr>
            </a:lvl2pPr>
            <a:lvl3pPr marL="1087438" indent="-173038" eaLnBrk="0" hangingPunct="0">
              <a:lnSpc>
                <a:spcPct val="90000"/>
              </a:lnSpc>
              <a:spcBef>
                <a:spcPts val="500"/>
              </a:spcBef>
              <a:buFont typeface="Arial" pitchFamily="34" charset="0"/>
              <a:buChar char="•"/>
              <a:defRPr sz="2000">
                <a:solidFill>
                  <a:schemeClr val="tx1"/>
                </a:solidFill>
                <a:latin typeface="Calibri" pitchFamily="34" charset="0"/>
              </a:defRPr>
            </a:lvl3pPr>
            <a:lvl4pPr marL="1631950" indent="-260350" eaLnBrk="0" hangingPunct="0">
              <a:lnSpc>
                <a:spcPct val="90000"/>
              </a:lnSpc>
              <a:spcBef>
                <a:spcPts val="500"/>
              </a:spcBef>
              <a:buFont typeface="Arial" pitchFamily="34" charset="0"/>
              <a:buChar char="•"/>
              <a:defRPr>
                <a:solidFill>
                  <a:schemeClr val="tx1"/>
                </a:solidFill>
                <a:latin typeface="Calibri" pitchFamily="34" charset="0"/>
              </a:defRPr>
            </a:lvl4pPr>
            <a:lvl5pPr marL="2176463" indent="-347663" eaLnBrk="0" hangingPunct="0">
              <a:lnSpc>
                <a:spcPct val="90000"/>
              </a:lnSpc>
              <a:spcBef>
                <a:spcPts val="500"/>
              </a:spcBef>
              <a:buFont typeface="Arial" pitchFamily="34" charset="0"/>
              <a:buChar char="•"/>
              <a:defRPr>
                <a:solidFill>
                  <a:schemeClr val="tx1"/>
                </a:solidFill>
                <a:latin typeface="Calibri" pitchFamily="34" charset="0"/>
              </a:defRPr>
            </a:lvl5pPr>
            <a:lvl6pPr marL="2633663" indent="-347663"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3090863" indent="-347663"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548063" indent="-347663"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4005263" indent="-347663"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Clr>
                <a:srgbClr val="CC9900"/>
              </a:buClr>
              <a:buFont typeface="Wingdings" pitchFamily="2" charset="2"/>
              <a:buChar char="n"/>
            </a:pPr>
            <a:endParaRPr lang="ru-RU" altLang="ru-RU" sz="2100">
              <a:latin typeface="Arial" pitchFamily="34" charset="0"/>
              <a:ea typeface="华文细黑" pitchFamily="2" charset="-122"/>
            </a:endParaRPr>
          </a:p>
        </p:txBody>
      </p:sp>
      <p:sp>
        <p:nvSpPr>
          <p:cNvPr id="5128" name="Rectangle 12"/>
          <p:cNvSpPr>
            <a:spLocks noChangeArrowheads="1"/>
          </p:cNvSpPr>
          <p:nvPr/>
        </p:nvSpPr>
        <p:spPr bwMode="auto">
          <a:xfrm>
            <a:off x="9042400" y="1776413"/>
            <a:ext cx="398463" cy="211137"/>
          </a:xfrm>
          <a:prstGeom prst="rect">
            <a:avLst/>
          </a:prstGeom>
          <a:solidFill>
            <a:srgbClr val="BBF7FD"/>
          </a:solidFill>
          <a:ln w="9525">
            <a:solidFill>
              <a:schemeClr val="tx1"/>
            </a:solidFill>
            <a:miter lim="800000"/>
            <a:headEnd/>
            <a:tailEnd/>
          </a:ln>
        </p:spPr>
        <p:txBody>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Clr>
                <a:srgbClr val="CC9900"/>
              </a:buClr>
              <a:buFont typeface="Wingdings" pitchFamily="2" charset="2"/>
              <a:buChar char="n"/>
            </a:pPr>
            <a:endParaRPr lang="en-US" altLang="zh-CN" sz="2100">
              <a:latin typeface="Arial" pitchFamily="34" charset="0"/>
              <a:ea typeface="华文细黑" pitchFamily="2" charset="-122"/>
            </a:endParaRPr>
          </a:p>
        </p:txBody>
      </p:sp>
      <p:sp>
        <p:nvSpPr>
          <p:cNvPr id="5129" name="Rectangle 13"/>
          <p:cNvSpPr>
            <a:spLocks noChangeArrowheads="1"/>
          </p:cNvSpPr>
          <p:nvPr/>
        </p:nvSpPr>
        <p:spPr bwMode="auto">
          <a:xfrm>
            <a:off x="9042400" y="3452813"/>
            <a:ext cx="398463" cy="212725"/>
          </a:xfrm>
          <a:prstGeom prst="rect">
            <a:avLst/>
          </a:prstGeom>
          <a:solidFill>
            <a:srgbClr val="CC3399"/>
          </a:solidFill>
          <a:ln w="9525">
            <a:solidFill>
              <a:schemeClr val="tx1"/>
            </a:solidFill>
            <a:miter lim="800000"/>
            <a:headEnd/>
            <a:tailEnd/>
          </a:ln>
        </p:spPr>
        <p:txBody>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Clr>
                <a:srgbClr val="CC9900"/>
              </a:buClr>
              <a:buFont typeface="Wingdings" pitchFamily="2" charset="2"/>
              <a:buChar char="n"/>
            </a:pPr>
            <a:endParaRPr lang="en-US" altLang="zh-CN" sz="2100">
              <a:latin typeface="Arial" pitchFamily="34" charset="0"/>
              <a:ea typeface="华文细黑" pitchFamily="2" charset="-122"/>
            </a:endParaRPr>
          </a:p>
        </p:txBody>
      </p:sp>
      <p:sp>
        <p:nvSpPr>
          <p:cNvPr id="5130" name="Rectangle 14"/>
          <p:cNvSpPr>
            <a:spLocks noChangeArrowheads="1"/>
          </p:cNvSpPr>
          <p:nvPr/>
        </p:nvSpPr>
        <p:spPr bwMode="auto">
          <a:xfrm>
            <a:off x="9031288" y="2162175"/>
            <a:ext cx="398462" cy="211138"/>
          </a:xfrm>
          <a:prstGeom prst="rect">
            <a:avLst/>
          </a:prstGeom>
          <a:solidFill>
            <a:srgbClr val="0081E2"/>
          </a:solidFill>
          <a:ln w="9525">
            <a:solidFill>
              <a:schemeClr val="tx1"/>
            </a:solidFill>
            <a:miter lim="800000"/>
            <a:headEnd/>
            <a:tailEnd/>
          </a:ln>
        </p:spPr>
        <p:txBody>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Clr>
                <a:srgbClr val="CC9900"/>
              </a:buClr>
              <a:buFont typeface="Wingdings" pitchFamily="2" charset="2"/>
              <a:buChar char="n"/>
            </a:pPr>
            <a:endParaRPr lang="en-US" altLang="zh-CN" sz="2100">
              <a:latin typeface="Arial" pitchFamily="34" charset="0"/>
              <a:ea typeface="华文细黑" pitchFamily="2" charset="-122"/>
            </a:endParaRPr>
          </a:p>
        </p:txBody>
      </p:sp>
      <p:sp>
        <p:nvSpPr>
          <p:cNvPr id="5131" name="Rectangle 15"/>
          <p:cNvSpPr>
            <a:spLocks noChangeArrowheads="1"/>
          </p:cNvSpPr>
          <p:nvPr/>
        </p:nvSpPr>
        <p:spPr bwMode="auto">
          <a:xfrm>
            <a:off x="9556750" y="1778000"/>
            <a:ext cx="37306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1200">
                <a:solidFill>
                  <a:srgbClr val="002060"/>
                </a:solidFill>
                <a:latin typeface="Arial Narrow Europa ?rodk"/>
              </a:rPr>
              <a:t>制冷区</a:t>
            </a:r>
            <a:endParaRPr lang="zh-CN" altLang="ru-RU" sz="1200">
              <a:solidFill>
                <a:srgbClr val="002060"/>
              </a:solidFill>
              <a:latin typeface="Arial Narrow Europa ?rodk"/>
            </a:endParaRPr>
          </a:p>
        </p:txBody>
      </p:sp>
      <p:sp>
        <p:nvSpPr>
          <p:cNvPr id="5132" name="Rectangle 16"/>
          <p:cNvSpPr>
            <a:spLocks noChangeArrowheads="1"/>
          </p:cNvSpPr>
          <p:nvPr/>
        </p:nvSpPr>
        <p:spPr bwMode="auto">
          <a:xfrm>
            <a:off x="9556750" y="2152650"/>
            <a:ext cx="37306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1200">
                <a:solidFill>
                  <a:srgbClr val="002060"/>
                </a:solidFill>
                <a:latin typeface="Arial Narrow Europa ?rodk"/>
              </a:rPr>
              <a:t>空调区</a:t>
            </a:r>
            <a:endParaRPr lang="zh-CN" altLang="ru-RU" sz="1200">
              <a:solidFill>
                <a:srgbClr val="002060"/>
              </a:solidFill>
              <a:latin typeface="Arial Narrow Europa ?rodk"/>
            </a:endParaRPr>
          </a:p>
        </p:txBody>
      </p:sp>
      <p:sp>
        <p:nvSpPr>
          <p:cNvPr id="5133" name="Rectangle 17"/>
          <p:cNvSpPr>
            <a:spLocks noChangeArrowheads="1"/>
          </p:cNvSpPr>
          <p:nvPr/>
        </p:nvSpPr>
        <p:spPr bwMode="auto">
          <a:xfrm>
            <a:off x="9591675" y="2584450"/>
            <a:ext cx="3367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1200">
                <a:solidFill>
                  <a:srgbClr val="002060"/>
                </a:solidFill>
                <a:latin typeface="Arial Narrow Europa ?rodk"/>
              </a:rPr>
              <a:t>机房区</a:t>
            </a:r>
            <a:endParaRPr lang="zh-CN" altLang="ru-RU" sz="1200">
              <a:solidFill>
                <a:srgbClr val="002060"/>
              </a:solidFill>
              <a:latin typeface="Arial Narrow Europa ?rodk"/>
            </a:endParaRPr>
          </a:p>
        </p:txBody>
      </p:sp>
      <p:sp>
        <p:nvSpPr>
          <p:cNvPr id="5134" name="Rectangle 18"/>
          <p:cNvSpPr>
            <a:spLocks noChangeArrowheads="1"/>
          </p:cNvSpPr>
          <p:nvPr/>
        </p:nvSpPr>
        <p:spPr bwMode="auto">
          <a:xfrm>
            <a:off x="9577388" y="2962275"/>
            <a:ext cx="4321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1200">
                <a:solidFill>
                  <a:srgbClr val="002060"/>
                </a:solidFill>
                <a:latin typeface="Arial Narrow Europa ?rodk"/>
              </a:rPr>
              <a:t>消防设施区</a:t>
            </a:r>
            <a:endParaRPr lang="zh-CN" altLang="ru-RU" sz="1200">
              <a:solidFill>
                <a:srgbClr val="002060"/>
              </a:solidFill>
              <a:latin typeface="Arial Narrow Europa ?rodk"/>
            </a:endParaRPr>
          </a:p>
        </p:txBody>
      </p:sp>
      <p:sp>
        <p:nvSpPr>
          <p:cNvPr id="5135" name="Rectangle 19"/>
          <p:cNvSpPr>
            <a:spLocks noChangeArrowheads="1"/>
          </p:cNvSpPr>
          <p:nvPr/>
        </p:nvSpPr>
        <p:spPr bwMode="auto">
          <a:xfrm>
            <a:off x="9591675" y="3408363"/>
            <a:ext cx="391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1200">
                <a:solidFill>
                  <a:srgbClr val="002060"/>
                </a:solidFill>
                <a:latin typeface="Arial Narrow Europa ?rodk"/>
              </a:rPr>
              <a:t>通讯设施区</a:t>
            </a:r>
            <a:endParaRPr lang="zh-CN" altLang="ru-RU" sz="1200">
              <a:solidFill>
                <a:srgbClr val="002060"/>
              </a:solidFill>
              <a:latin typeface="Arial Narrow Europa ?rodk"/>
            </a:endParaRPr>
          </a:p>
        </p:txBody>
      </p:sp>
      <p:sp>
        <p:nvSpPr>
          <p:cNvPr id="5136" name="Rectangle 20"/>
          <p:cNvSpPr>
            <a:spLocks noChangeArrowheads="1"/>
          </p:cNvSpPr>
          <p:nvPr/>
        </p:nvSpPr>
        <p:spPr bwMode="auto">
          <a:xfrm>
            <a:off x="9591675" y="3760788"/>
            <a:ext cx="2432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ru-RU" sz="1200">
                <a:latin typeface="Arial" pitchFamily="34" charset="0"/>
              </a:rPr>
              <a:t>卸载、拆包和温度控制设备区域</a:t>
            </a:r>
            <a:endParaRPr lang="ru-RU" altLang="zh-CN" sz="1200">
              <a:latin typeface="Arial" pitchFamily="34" charset="0"/>
            </a:endParaRPr>
          </a:p>
        </p:txBody>
      </p:sp>
      <p:sp>
        <p:nvSpPr>
          <p:cNvPr id="5137" name="Rectangle 21"/>
          <p:cNvSpPr>
            <a:spLocks noChangeArrowheads="1"/>
          </p:cNvSpPr>
          <p:nvPr/>
        </p:nvSpPr>
        <p:spPr bwMode="auto">
          <a:xfrm>
            <a:off x="9047163" y="4422775"/>
            <a:ext cx="398462" cy="177800"/>
          </a:xfrm>
          <a:prstGeom prst="rect">
            <a:avLst/>
          </a:prstGeom>
          <a:solidFill>
            <a:srgbClr val="007033"/>
          </a:solidFill>
          <a:ln w="9525">
            <a:solidFill>
              <a:schemeClr val="tx1"/>
            </a:solidFill>
            <a:miter lim="800000"/>
            <a:headEnd/>
            <a:tailEnd/>
          </a:ln>
        </p:spPr>
        <p:txBody>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Clr>
                <a:srgbClr val="CC9900"/>
              </a:buClr>
              <a:buFont typeface="Wingdings" pitchFamily="2" charset="2"/>
              <a:buChar char="n"/>
            </a:pPr>
            <a:endParaRPr lang="en-US" altLang="zh-CN" sz="1800">
              <a:latin typeface="Arial" pitchFamily="34" charset="0"/>
              <a:ea typeface="华文细黑" pitchFamily="2" charset="-122"/>
            </a:endParaRPr>
          </a:p>
        </p:txBody>
      </p:sp>
      <p:sp>
        <p:nvSpPr>
          <p:cNvPr id="5138" name="Rectangle 22"/>
          <p:cNvSpPr>
            <a:spLocks noChangeArrowheads="1"/>
          </p:cNvSpPr>
          <p:nvPr/>
        </p:nvSpPr>
        <p:spPr bwMode="auto">
          <a:xfrm>
            <a:off x="9591675" y="4357688"/>
            <a:ext cx="33670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1200">
                <a:solidFill>
                  <a:srgbClr val="002060"/>
                </a:solidFill>
                <a:latin typeface="Arial Narrow Europa ?rodk"/>
              </a:rPr>
              <a:t>仓储区</a:t>
            </a:r>
            <a:endParaRPr lang="zh-CN" altLang="ru-RU" sz="1200">
              <a:solidFill>
                <a:srgbClr val="002060"/>
              </a:solidFill>
              <a:latin typeface="Arial Narrow Europa ?rodk"/>
            </a:endParaRPr>
          </a:p>
        </p:txBody>
      </p:sp>
      <p:sp>
        <p:nvSpPr>
          <p:cNvPr id="5139" name="Rectangle 23"/>
          <p:cNvSpPr>
            <a:spLocks noChangeArrowheads="1"/>
          </p:cNvSpPr>
          <p:nvPr/>
        </p:nvSpPr>
        <p:spPr bwMode="auto">
          <a:xfrm>
            <a:off x="9042400" y="4840288"/>
            <a:ext cx="398463" cy="179387"/>
          </a:xfrm>
          <a:prstGeom prst="rect">
            <a:avLst/>
          </a:prstGeom>
          <a:solidFill>
            <a:srgbClr val="002060"/>
          </a:solidFill>
          <a:ln w="9525">
            <a:solidFill>
              <a:schemeClr val="tx1"/>
            </a:solidFill>
            <a:miter lim="800000"/>
            <a:headEnd/>
            <a:tailEnd/>
          </a:ln>
        </p:spPr>
        <p:txBody>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Clr>
                <a:srgbClr val="CC9900"/>
              </a:buClr>
              <a:buFont typeface="Wingdings" pitchFamily="2" charset="2"/>
              <a:buChar char="n"/>
            </a:pPr>
            <a:endParaRPr lang="en-US" altLang="zh-CN" sz="1800">
              <a:latin typeface="Arial" pitchFamily="34" charset="0"/>
              <a:ea typeface="华文细黑" pitchFamily="2" charset="-122"/>
            </a:endParaRPr>
          </a:p>
        </p:txBody>
      </p:sp>
      <p:sp>
        <p:nvSpPr>
          <p:cNvPr id="5140" name="Rectangle 24"/>
          <p:cNvSpPr>
            <a:spLocks noChangeArrowheads="1"/>
          </p:cNvSpPr>
          <p:nvPr/>
        </p:nvSpPr>
        <p:spPr bwMode="auto">
          <a:xfrm>
            <a:off x="9586913" y="4776788"/>
            <a:ext cx="3367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1200">
                <a:solidFill>
                  <a:srgbClr val="002060"/>
                </a:solidFill>
                <a:latin typeface="Arial Narrow Europa ?rodk"/>
              </a:rPr>
              <a:t>调度区</a:t>
            </a:r>
            <a:endParaRPr lang="zh-CN" altLang="ru-RU" sz="1200">
              <a:solidFill>
                <a:srgbClr val="002060"/>
              </a:solidFill>
              <a:latin typeface="Arial Narrow Europa ?rodk"/>
            </a:endParaRPr>
          </a:p>
        </p:txBody>
      </p:sp>
      <p:sp>
        <p:nvSpPr>
          <p:cNvPr id="5141" name="Rectangle 25"/>
          <p:cNvSpPr>
            <a:spLocks noChangeArrowheads="1"/>
          </p:cNvSpPr>
          <p:nvPr/>
        </p:nvSpPr>
        <p:spPr bwMode="auto">
          <a:xfrm>
            <a:off x="9050338" y="5199063"/>
            <a:ext cx="398462" cy="179387"/>
          </a:xfrm>
          <a:prstGeom prst="rect">
            <a:avLst/>
          </a:prstGeom>
          <a:solidFill>
            <a:srgbClr val="EC9496"/>
          </a:solidFill>
          <a:ln w="9525">
            <a:solidFill>
              <a:schemeClr val="tx1"/>
            </a:solidFill>
            <a:miter lim="800000"/>
            <a:headEnd/>
            <a:tailEnd/>
          </a:ln>
        </p:spPr>
        <p:txBody>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Clr>
                <a:srgbClr val="CC9900"/>
              </a:buClr>
              <a:buFont typeface="Wingdings" pitchFamily="2" charset="2"/>
              <a:buChar char="n"/>
            </a:pPr>
            <a:endParaRPr lang="en-US" altLang="zh-CN" sz="1800">
              <a:latin typeface="Arial" pitchFamily="34" charset="0"/>
              <a:ea typeface="华文细黑" pitchFamily="2" charset="-122"/>
            </a:endParaRPr>
          </a:p>
        </p:txBody>
      </p:sp>
      <p:sp>
        <p:nvSpPr>
          <p:cNvPr id="5142" name="Rectangle 26"/>
          <p:cNvSpPr>
            <a:spLocks noChangeArrowheads="1"/>
          </p:cNvSpPr>
          <p:nvPr/>
        </p:nvSpPr>
        <p:spPr bwMode="auto">
          <a:xfrm>
            <a:off x="9594850" y="5135563"/>
            <a:ext cx="3367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1200">
                <a:solidFill>
                  <a:srgbClr val="002060"/>
                </a:solidFill>
                <a:latin typeface="Arial Narrow Europa ?rodk"/>
              </a:rPr>
              <a:t>保安</a:t>
            </a:r>
            <a:endParaRPr lang="zh-CN" altLang="ru-RU" sz="1200">
              <a:solidFill>
                <a:srgbClr val="002060"/>
              </a:solidFill>
              <a:latin typeface="Arial Narrow Europa ?rodk"/>
            </a:endParaRPr>
          </a:p>
        </p:txBody>
      </p:sp>
      <p:sp>
        <p:nvSpPr>
          <p:cNvPr id="23" name="Заголовок 1"/>
          <p:cNvSpPr txBox="1">
            <a:spLocks/>
          </p:cNvSpPr>
          <p:nvPr/>
        </p:nvSpPr>
        <p:spPr bwMode="auto">
          <a:xfrm>
            <a:off x="2081213" y="276225"/>
            <a:ext cx="6991350" cy="407988"/>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2200" b="1">
                <a:solidFill>
                  <a:srgbClr val="C00000"/>
                </a:solidFill>
                <a:effectLst>
                  <a:outerShdw blurRad="38100" dist="38100" dir="2700000" algn="tl">
                    <a:srgbClr val="C0C0C0"/>
                  </a:outerShdw>
                </a:effectLst>
                <a:latin typeface="Calibri Light" pitchFamily="34" charset="0"/>
              </a:rPr>
              <a:t>数据中心：</a:t>
            </a:r>
            <a:r>
              <a:rPr lang="en-US" altLang="zh-CN" sz="2200" b="1">
                <a:solidFill>
                  <a:srgbClr val="C00000"/>
                </a:solidFill>
                <a:effectLst>
                  <a:outerShdw blurRad="38100" dist="38100" dir="2700000" algn="tl">
                    <a:srgbClr val="C0C0C0"/>
                  </a:outerShdw>
                </a:effectLst>
                <a:latin typeface="Calibri Light" pitchFamily="34" charset="0"/>
              </a:rPr>
              <a:t>2</a:t>
            </a:r>
            <a:r>
              <a:rPr lang="zh-CN" altLang="en-US" sz="2200" b="1">
                <a:solidFill>
                  <a:srgbClr val="C00000"/>
                </a:solidFill>
                <a:effectLst>
                  <a:outerShdw blurRad="38100" dist="38100" dir="2700000" algn="tl">
                    <a:srgbClr val="C0C0C0"/>
                  </a:outerShdw>
                </a:effectLst>
                <a:latin typeface="Calibri Light" pitchFamily="34" charset="0"/>
              </a:rPr>
              <a:t>个（</a:t>
            </a:r>
            <a:r>
              <a:rPr lang="en-US" altLang="zh-CN" sz="2200" b="1">
                <a:solidFill>
                  <a:srgbClr val="C00000"/>
                </a:solidFill>
                <a:effectLst>
                  <a:outerShdw blurRad="38100" dist="38100" dir="2700000" algn="tl">
                    <a:srgbClr val="C0C0C0"/>
                  </a:outerShdw>
                </a:effectLst>
                <a:latin typeface="Calibri Light" pitchFamily="34" charset="0"/>
              </a:rPr>
              <a:t>4</a:t>
            </a:r>
            <a:r>
              <a:rPr lang="zh-CN" altLang="en-US" sz="2200" b="1">
                <a:solidFill>
                  <a:srgbClr val="C00000"/>
                </a:solidFill>
                <a:effectLst>
                  <a:outerShdw blurRad="38100" dist="38100" dir="2700000" algn="tl">
                    <a:srgbClr val="C0C0C0"/>
                  </a:outerShdw>
                </a:effectLst>
                <a:latin typeface="Calibri Light" pitchFamily="34" charset="0"/>
              </a:rPr>
              <a:t>个机房）和办公区布局示意图</a:t>
            </a:r>
            <a:endParaRPr lang="ru-RU" altLang="zh-CN" sz="1800" b="1">
              <a:latin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4613" y="457200"/>
            <a:ext cx="6967537" cy="6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Заголовок 1"/>
          <p:cNvSpPr txBox="1">
            <a:spLocks/>
          </p:cNvSpPr>
          <p:nvPr/>
        </p:nvSpPr>
        <p:spPr bwMode="auto">
          <a:xfrm>
            <a:off x="4090988" y="0"/>
            <a:ext cx="3660775" cy="347663"/>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1800" b="1">
                <a:effectLst>
                  <a:outerShdw blurRad="38100" dist="38100" dir="2700000" algn="tl">
                    <a:srgbClr val="C0C0C0"/>
                  </a:outerShdw>
                </a:effectLst>
                <a:latin typeface="Arial" pitchFamily="34" charset="0"/>
              </a:rPr>
              <a:t>备用动力和燃料保存分布图</a:t>
            </a:r>
            <a:endParaRPr lang="ru-RU" altLang="zh-CN" sz="1800" b="1">
              <a:effectLst>
                <a:outerShdw blurRad="38100" dist="38100" dir="2700000" algn="tl">
                  <a:srgbClr val="C0C0C0"/>
                </a:outerShdw>
              </a:effectLst>
              <a:latin typeface="Arial" pitchFamily="34" charset="0"/>
            </a:endParaRPr>
          </a:p>
        </p:txBody>
      </p:sp>
      <p:sp>
        <p:nvSpPr>
          <p:cNvPr id="6148" name="Rectangle 8"/>
          <p:cNvSpPr>
            <a:spLocks noChangeArrowheads="1"/>
          </p:cNvSpPr>
          <p:nvPr/>
        </p:nvSpPr>
        <p:spPr bwMode="auto">
          <a:xfrm>
            <a:off x="7065963" y="5078413"/>
            <a:ext cx="396875" cy="179387"/>
          </a:xfrm>
          <a:prstGeom prst="rect">
            <a:avLst/>
          </a:prstGeom>
          <a:solidFill>
            <a:srgbClr val="0070C0"/>
          </a:solidFill>
          <a:ln w="9525">
            <a:solidFill>
              <a:schemeClr val="tx1"/>
            </a:solidFill>
            <a:miter lim="800000"/>
            <a:headEnd/>
            <a:tailEnd/>
          </a:ln>
        </p:spPr>
        <p:txBody>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Clr>
                <a:srgbClr val="CC9900"/>
              </a:buClr>
              <a:buFont typeface="Wingdings" pitchFamily="2" charset="2"/>
              <a:buChar char="n"/>
            </a:pPr>
            <a:endParaRPr lang="en-US" altLang="zh-CN" sz="1800">
              <a:latin typeface="Arial" pitchFamily="34" charset="0"/>
              <a:ea typeface="华文细黑" pitchFamily="2" charset="-122"/>
            </a:endParaRPr>
          </a:p>
        </p:txBody>
      </p:sp>
      <p:sp>
        <p:nvSpPr>
          <p:cNvPr id="6149" name="Rectangle 9"/>
          <p:cNvSpPr>
            <a:spLocks noChangeArrowheads="1"/>
          </p:cNvSpPr>
          <p:nvPr/>
        </p:nvSpPr>
        <p:spPr bwMode="auto">
          <a:xfrm>
            <a:off x="7610475" y="5013325"/>
            <a:ext cx="3365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1200">
                <a:solidFill>
                  <a:srgbClr val="002060"/>
                </a:solidFill>
                <a:latin typeface="Arial Narrow Europa ?rodk"/>
              </a:rPr>
              <a:t>柴油发电机箱布置位置</a:t>
            </a:r>
            <a:endParaRPr lang="zh-CN" altLang="ru-RU" sz="1200">
              <a:solidFill>
                <a:srgbClr val="002060"/>
              </a:solidFill>
              <a:latin typeface="Arial Narrow Europa ?rodk"/>
            </a:endParaRPr>
          </a:p>
        </p:txBody>
      </p:sp>
      <p:sp>
        <p:nvSpPr>
          <p:cNvPr id="6150" name="Rectangle 10"/>
          <p:cNvSpPr>
            <a:spLocks noChangeArrowheads="1"/>
          </p:cNvSpPr>
          <p:nvPr/>
        </p:nvSpPr>
        <p:spPr bwMode="auto">
          <a:xfrm>
            <a:off x="7072313" y="5437188"/>
            <a:ext cx="398462" cy="179387"/>
          </a:xfrm>
          <a:prstGeom prst="rect">
            <a:avLst/>
          </a:prstGeom>
          <a:solidFill>
            <a:srgbClr val="EC9496"/>
          </a:solidFill>
          <a:ln w="9525">
            <a:solidFill>
              <a:schemeClr val="tx1"/>
            </a:solidFill>
            <a:miter lim="800000"/>
            <a:headEnd/>
            <a:tailEnd/>
          </a:ln>
        </p:spPr>
        <p:txBody>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Clr>
                <a:srgbClr val="CC9900"/>
              </a:buClr>
              <a:buFont typeface="Wingdings" pitchFamily="2" charset="2"/>
              <a:buChar char="n"/>
            </a:pPr>
            <a:endParaRPr lang="en-US" altLang="zh-CN" sz="1800">
              <a:latin typeface="Arial" pitchFamily="34" charset="0"/>
              <a:ea typeface="华文细黑" pitchFamily="2" charset="-122"/>
            </a:endParaRPr>
          </a:p>
        </p:txBody>
      </p:sp>
      <p:sp>
        <p:nvSpPr>
          <p:cNvPr id="6151" name="Rectangle 11"/>
          <p:cNvSpPr>
            <a:spLocks noChangeArrowheads="1"/>
          </p:cNvSpPr>
          <p:nvPr/>
        </p:nvSpPr>
        <p:spPr bwMode="auto">
          <a:xfrm>
            <a:off x="7616825" y="5372100"/>
            <a:ext cx="33670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1200">
                <a:solidFill>
                  <a:srgbClr val="002060"/>
                </a:solidFill>
                <a:latin typeface="Arial Narrow Europa ?rodk"/>
              </a:rPr>
              <a:t>燃料库区</a:t>
            </a:r>
            <a:endParaRPr lang="zh-CN" altLang="ru-RU" sz="1200">
              <a:solidFill>
                <a:srgbClr val="002060"/>
              </a:solidFill>
              <a:latin typeface="Arial Narrow Europa ?rodk"/>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2338" y="820738"/>
            <a:ext cx="9015412" cy="60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Заголовок 1"/>
          <p:cNvSpPr txBox="1">
            <a:spLocks/>
          </p:cNvSpPr>
          <p:nvPr/>
        </p:nvSpPr>
        <p:spPr bwMode="auto">
          <a:xfrm>
            <a:off x="1711325" y="180975"/>
            <a:ext cx="7200900" cy="438150"/>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eaLnBrk="1" hangingPunct="1">
              <a:lnSpc>
                <a:spcPct val="100000"/>
              </a:lnSpc>
              <a:spcBef>
                <a:spcPct val="0"/>
              </a:spcBef>
              <a:buFontTx/>
              <a:buNone/>
            </a:pPr>
            <a:r>
              <a:rPr lang="zh-CN" altLang="en-US" sz="2400" b="1">
                <a:solidFill>
                  <a:srgbClr val="C00000"/>
                </a:solidFill>
                <a:effectLst>
                  <a:outerShdw blurRad="38100" dist="38100" dir="2700000" algn="tl">
                    <a:srgbClr val="C0C0C0"/>
                  </a:outerShdw>
                </a:effectLst>
                <a:latin typeface="Calibri Light" pitchFamily="34" charset="0"/>
              </a:rPr>
              <a:t>屋顶安装的制冷冷却机器</a:t>
            </a:r>
            <a:endParaRPr lang="zh-CN" altLang="ru-RU" b="1">
              <a:solidFill>
                <a:srgbClr val="C00000"/>
              </a:solidFill>
              <a:effectLst>
                <a:outerShdw blurRad="38100" dist="38100" dir="2700000" algn="tl">
                  <a:srgbClr val="C0C0C0"/>
                </a:outerShdw>
              </a:effectLst>
              <a:latin typeface="Calibri Light" pitchFamily="34"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bwMode="auto">
          <a:xfrm>
            <a:off x="7094538" y="1050925"/>
            <a:ext cx="3960812" cy="438150"/>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ru-RU" sz="2400" b="1">
                <a:effectLst>
                  <a:outerShdw blurRad="38100" dist="38100" dir="2700000" algn="tl">
                    <a:srgbClr val="C0C0C0"/>
                  </a:outerShdw>
                </a:effectLst>
                <a:latin typeface="Arial" pitchFamily="34" charset="0"/>
              </a:rPr>
              <a:t>冷却系统</a:t>
            </a:r>
            <a:r>
              <a:rPr lang="zh-CN" altLang="en-US" sz="2400" b="1">
                <a:effectLst>
                  <a:outerShdw blurRad="38100" dist="38100" dir="2700000" algn="tl">
                    <a:srgbClr val="C0C0C0"/>
                  </a:outerShdw>
                </a:effectLst>
                <a:latin typeface="Arial" pitchFamily="34" charset="0"/>
              </a:rPr>
              <a:t> </a:t>
            </a:r>
            <a:r>
              <a:rPr lang="ru-RU" altLang="zh-CN" sz="2400" b="1">
                <a:effectLst>
                  <a:outerShdw blurRad="38100" dist="38100" dir="2700000" algn="tl">
                    <a:srgbClr val="C0C0C0"/>
                  </a:outerShdw>
                </a:effectLst>
                <a:latin typeface="Arial" pitchFamily="34" charset="0"/>
              </a:rPr>
              <a:t>(N+1</a:t>
            </a:r>
            <a:r>
              <a:rPr lang="zh-CN" altLang="en-US" sz="2400" b="1">
                <a:effectLst>
                  <a:outerShdw blurRad="38100" dist="38100" dir="2700000" algn="tl">
                    <a:srgbClr val="C0C0C0"/>
                  </a:outerShdw>
                </a:effectLst>
                <a:latin typeface="Arial" pitchFamily="34" charset="0"/>
              </a:rPr>
              <a:t>备用</a:t>
            </a:r>
            <a:r>
              <a:rPr lang="zh-CN" altLang="ru-RU" sz="2400" b="1">
                <a:effectLst>
                  <a:outerShdw blurRad="38100" dist="38100" dir="2700000" algn="tl">
                    <a:srgbClr val="C0C0C0"/>
                  </a:outerShdw>
                </a:effectLst>
                <a:latin typeface="Arial" pitchFamily="34" charset="0"/>
              </a:rPr>
              <a:t>方案</a:t>
            </a:r>
            <a:r>
              <a:rPr lang="ru-RU" altLang="zh-CN" sz="2400" b="1">
                <a:effectLst>
                  <a:outerShdw blurRad="38100" dist="38100" dir="2700000" algn="tl">
                    <a:srgbClr val="C0C0C0"/>
                  </a:outerShdw>
                </a:effectLst>
                <a:latin typeface="Arial" pitchFamily="34" charset="0"/>
              </a:rPr>
              <a:t>)</a:t>
            </a:r>
          </a:p>
        </p:txBody>
      </p:sp>
      <p:sp>
        <p:nvSpPr>
          <p:cNvPr id="8195" name="Text Box 11"/>
          <p:cNvSpPr txBox="1">
            <a:spLocks noChangeArrowheads="1"/>
          </p:cNvSpPr>
          <p:nvPr/>
        </p:nvSpPr>
        <p:spPr bwMode="auto">
          <a:xfrm>
            <a:off x="6432550" y="3222625"/>
            <a:ext cx="5113338"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 typeface="Wingdings" pitchFamily="2" charset="2"/>
              <a:buChar char="q"/>
            </a:pPr>
            <a:r>
              <a:rPr lang="zh-CN" altLang="en-US" sz="1800" b="1">
                <a:solidFill>
                  <a:srgbClr val="002060"/>
                </a:solidFill>
                <a:latin typeface="Arial Narrow" pitchFamily="34" charset="0"/>
                <a:ea typeface="华文细黑" pitchFamily="2" charset="-122"/>
                <a:cs typeface="Arial" pitchFamily="34" charset="0"/>
              </a:rPr>
              <a:t>单一电路系统</a:t>
            </a:r>
            <a:endParaRPr lang="zh-CN" altLang="ru-RU" sz="1800" b="1">
              <a:solidFill>
                <a:srgbClr val="002060"/>
              </a:solidFill>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q"/>
            </a:pPr>
            <a:r>
              <a:rPr lang="zh-CN" altLang="en-US" sz="1800" b="1">
                <a:solidFill>
                  <a:srgbClr val="002060"/>
                </a:solidFill>
                <a:latin typeface="Arial Narrow" pitchFamily="34" charset="0"/>
                <a:ea typeface="华文细黑" pitchFamily="2" charset="-122"/>
                <a:cs typeface="Arial" pitchFamily="34" charset="0"/>
              </a:rPr>
              <a:t>冷却机器外壳采用</a:t>
            </a:r>
            <a:r>
              <a:rPr lang="en-US" altLang="zh-CN" sz="1800" b="1">
                <a:solidFill>
                  <a:srgbClr val="002060"/>
                </a:solidFill>
                <a:latin typeface="Arial Narrow" pitchFamily="34" charset="0"/>
                <a:ea typeface="华文细黑" pitchFamily="2" charset="-122"/>
                <a:cs typeface="Arial" pitchFamily="34" charset="0"/>
              </a:rPr>
              <a:t>Freecooling</a:t>
            </a:r>
            <a:r>
              <a:rPr lang="zh-CN" altLang="en-US" sz="1800" b="1">
                <a:solidFill>
                  <a:srgbClr val="002060"/>
                </a:solidFill>
                <a:latin typeface="Arial Narrow" pitchFamily="34" charset="0"/>
                <a:ea typeface="华文细黑" pitchFamily="2" charset="-122"/>
                <a:cs typeface="Arial" pitchFamily="34" charset="0"/>
              </a:rPr>
              <a:t>功能</a:t>
            </a:r>
          </a:p>
          <a:p>
            <a:pPr eaLnBrk="1" hangingPunct="1">
              <a:lnSpc>
                <a:spcPct val="100000"/>
              </a:lnSpc>
              <a:spcBef>
                <a:spcPct val="0"/>
              </a:spcBef>
              <a:buFont typeface="Wingdings" pitchFamily="2" charset="2"/>
              <a:buChar char="q"/>
            </a:pPr>
            <a:r>
              <a:rPr lang="en-US" altLang="zh-CN" sz="1800" b="1">
                <a:solidFill>
                  <a:srgbClr val="002060"/>
                </a:solidFill>
                <a:latin typeface="Arial Narrow" pitchFamily="34" charset="0"/>
                <a:ea typeface="华文细黑" pitchFamily="2" charset="-122"/>
                <a:cs typeface="Arial" pitchFamily="34" charset="0"/>
              </a:rPr>
              <a:t>N+1</a:t>
            </a:r>
            <a:r>
              <a:rPr lang="zh-CN" altLang="en-US" sz="1800" b="1">
                <a:solidFill>
                  <a:srgbClr val="002060"/>
                </a:solidFill>
                <a:latin typeface="Arial Narrow" pitchFamily="34" charset="0"/>
                <a:ea typeface="华文细黑" pitchFamily="2" charset="-122"/>
                <a:cs typeface="Arial" pitchFamily="34" charset="0"/>
              </a:rPr>
              <a:t>备用方案</a:t>
            </a:r>
            <a:endParaRPr lang="zh-CN" altLang="ru-RU" sz="1800" b="1">
              <a:solidFill>
                <a:srgbClr val="002060"/>
              </a:solidFill>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q"/>
            </a:pPr>
            <a:r>
              <a:rPr lang="zh-CN" altLang="en-US" sz="1800" b="1">
                <a:solidFill>
                  <a:srgbClr val="002060"/>
                </a:solidFill>
                <a:latin typeface="Arial Narrow" pitchFamily="34" charset="0"/>
                <a:ea typeface="华文细黑" pitchFamily="2" charset="-122"/>
                <a:cs typeface="Arial" pitchFamily="34" charset="0"/>
              </a:rPr>
              <a:t>制冷蓄电池组，故障的时候，保障</a:t>
            </a:r>
            <a:r>
              <a:rPr lang="en-US" altLang="zh-CN" sz="1800" b="1">
                <a:solidFill>
                  <a:srgbClr val="002060"/>
                </a:solidFill>
                <a:latin typeface="Arial Narrow" pitchFamily="34" charset="0"/>
                <a:ea typeface="华文细黑" pitchFamily="2" charset="-122"/>
                <a:cs typeface="Arial" pitchFamily="34" charset="0"/>
              </a:rPr>
              <a:t>10</a:t>
            </a:r>
            <a:r>
              <a:rPr lang="zh-CN" altLang="en-US" sz="1800" b="1">
                <a:solidFill>
                  <a:srgbClr val="002060"/>
                </a:solidFill>
                <a:latin typeface="Arial Narrow" pitchFamily="34" charset="0"/>
                <a:ea typeface="华文细黑" pitchFamily="2" charset="-122"/>
                <a:cs typeface="Arial" pitchFamily="34" charset="0"/>
              </a:rPr>
              <a:t>分钟不变化。</a:t>
            </a:r>
            <a:r>
              <a:rPr lang="ru-RU" altLang="zh-CN" sz="1800" b="1">
                <a:solidFill>
                  <a:srgbClr val="002060"/>
                </a:solidFill>
                <a:latin typeface="Arial Narrow" pitchFamily="34" charset="0"/>
                <a:ea typeface="华文细黑" pitchFamily="2" charset="-122"/>
                <a:cs typeface="Arial" pitchFamily="34" charset="0"/>
              </a:rPr>
              <a:t> </a:t>
            </a:r>
          </a:p>
          <a:p>
            <a:pPr eaLnBrk="1" hangingPunct="1">
              <a:lnSpc>
                <a:spcPct val="100000"/>
              </a:lnSpc>
              <a:spcBef>
                <a:spcPct val="0"/>
              </a:spcBef>
              <a:buFont typeface="Wingdings" pitchFamily="2" charset="2"/>
              <a:buChar char="q"/>
            </a:pPr>
            <a:r>
              <a:rPr lang="zh-CN" altLang="en-US" sz="1800" b="1">
                <a:solidFill>
                  <a:srgbClr val="002060"/>
                </a:solidFill>
                <a:latin typeface="Arial Narrow" pitchFamily="34" charset="0"/>
                <a:ea typeface="华文细黑" pitchFamily="2" charset="-122"/>
                <a:cs typeface="Arial" pitchFamily="34" charset="0"/>
              </a:rPr>
              <a:t>紧急排放乙二醇的容器</a:t>
            </a:r>
            <a:endParaRPr lang="ru-RU" altLang="zh-CN" sz="1800" b="1">
              <a:solidFill>
                <a:srgbClr val="002060"/>
              </a:solidFill>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q"/>
            </a:pPr>
            <a:r>
              <a:rPr lang="zh-CN" altLang="en-US" sz="1800" b="1">
                <a:solidFill>
                  <a:srgbClr val="002060"/>
                </a:solidFill>
                <a:latin typeface="Arial Narrow" pitchFamily="34" charset="0"/>
                <a:ea typeface="华文细黑" pitchFamily="2" charset="-122"/>
                <a:cs typeface="Arial" pitchFamily="34" charset="0"/>
              </a:rPr>
              <a:t>频率调节泵</a:t>
            </a:r>
            <a:endParaRPr lang="zh-CN" altLang="ru-RU" sz="1800" b="1">
              <a:solidFill>
                <a:srgbClr val="002060"/>
              </a:solidFill>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q"/>
            </a:pPr>
            <a:r>
              <a:rPr lang="zh-CN" altLang="en-US" sz="1800" b="1">
                <a:solidFill>
                  <a:srgbClr val="002060"/>
                </a:solidFill>
                <a:latin typeface="Arial Narrow" pitchFamily="34" charset="0"/>
                <a:ea typeface="华文细黑" pitchFamily="2" charset="-122"/>
                <a:cs typeface="Arial" pitchFamily="34" charset="0"/>
              </a:rPr>
              <a:t>自动调配系统</a:t>
            </a:r>
            <a:endParaRPr lang="zh-CN" altLang="ru-RU" sz="1800" b="1">
              <a:solidFill>
                <a:srgbClr val="002060"/>
              </a:solidFill>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Ø"/>
            </a:pPr>
            <a:endParaRPr lang="ru-RU" altLang="zh-CN" sz="1800" b="1">
              <a:solidFill>
                <a:srgbClr val="002060"/>
              </a:solidFill>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q"/>
            </a:pPr>
            <a:endParaRPr lang="ru-RU" altLang="zh-CN" sz="1800" b="1">
              <a:solidFill>
                <a:srgbClr val="002060"/>
              </a:solidFill>
              <a:latin typeface="Arial Narrow" pitchFamily="34" charset="0"/>
              <a:ea typeface="华文细黑" pitchFamily="2" charset="-122"/>
              <a:cs typeface="Arial" pitchFamily="34" charset="0"/>
            </a:endParaRPr>
          </a:p>
        </p:txBody>
      </p:sp>
      <p:sp>
        <p:nvSpPr>
          <p:cNvPr id="4" name="Заголовок 1"/>
          <p:cNvSpPr txBox="1">
            <a:spLocks/>
          </p:cNvSpPr>
          <p:nvPr/>
        </p:nvSpPr>
        <p:spPr bwMode="auto">
          <a:xfrm>
            <a:off x="6526213" y="2668588"/>
            <a:ext cx="4429125" cy="404812"/>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spcBef>
                <a:spcPct val="0"/>
              </a:spcBef>
              <a:buFontTx/>
              <a:buNone/>
            </a:pPr>
            <a:r>
              <a:rPr lang="ru-RU" altLang="zh-CN" sz="2400" b="1" i="1">
                <a:solidFill>
                  <a:srgbClr val="002060"/>
                </a:solidFill>
                <a:effectLst>
                  <a:outerShdw blurRad="38100" dist="38100" dir="2700000" algn="tl">
                    <a:srgbClr val="C0C0C0"/>
                  </a:outerShdw>
                </a:effectLst>
                <a:latin typeface="Calibri Light" pitchFamily="34" charset="0"/>
              </a:rPr>
              <a:t>1 </a:t>
            </a:r>
            <a:r>
              <a:rPr lang="zh-CN" altLang="en-US" sz="2400" b="1" i="1">
                <a:solidFill>
                  <a:srgbClr val="002060"/>
                </a:solidFill>
                <a:effectLst>
                  <a:outerShdw blurRad="38100" dist="38100" dir="2700000" algn="tl">
                    <a:srgbClr val="C0C0C0"/>
                  </a:outerShdw>
                </a:effectLst>
                <a:latin typeface="Calibri Light" pitchFamily="34" charset="0"/>
              </a:rPr>
              <a:t>个技术模块</a:t>
            </a:r>
            <a:endParaRPr lang="zh-CN" altLang="ru-RU" sz="2400" b="1" i="1">
              <a:solidFill>
                <a:srgbClr val="002060"/>
              </a:solidFill>
              <a:effectLst>
                <a:outerShdw blurRad="38100" dist="38100" dir="2700000" algn="tl">
                  <a:srgbClr val="C0C0C0"/>
                </a:outerShdw>
              </a:effectLst>
              <a:latin typeface="Calibri Light" pitchFamily="34" charset="0"/>
            </a:endParaRPr>
          </a:p>
        </p:txBody>
      </p:sp>
      <p:pic>
        <p:nvPicPr>
          <p:cNvPr id="819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8713" y="261938"/>
            <a:ext cx="4824412"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658813"/>
            <a:ext cx="10118725"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Заголовок 1"/>
          <p:cNvSpPr txBox="1">
            <a:spLocks/>
          </p:cNvSpPr>
          <p:nvPr/>
        </p:nvSpPr>
        <p:spPr bwMode="auto">
          <a:xfrm>
            <a:off x="0" y="333375"/>
            <a:ext cx="3475038" cy="438150"/>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2400" b="1">
                <a:solidFill>
                  <a:srgbClr val="C00000"/>
                </a:solidFill>
                <a:effectLst>
                  <a:outerShdw blurRad="38100" dist="38100" dir="2700000" algn="tl">
                    <a:srgbClr val="C0C0C0"/>
                  </a:outerShdw>
                </a:effectLst>
                <a:latin typeface="Calibri Light" pitchFamily="34" charset="0"/>
              </a:rPr>
              <a:t>数据中心电源示意图</a:t>
            </a:r>
            <a:endParaRPr lang="ru-RU" altLang="zh-CN" sz="1800" b="1">
              <a:effectLst>
                <a:outerShdw blurRad="38100" dist="38100" dir="2700000" algn="tl">
                  <a:srgbClr val="C0C0C0"/>
                </a:outerShdw>
              </a:effectLst>
              <a:latin typeface="Arial" pitchFamily="34" charset="0"/>
            </a:endParaRPr>
          </a:p>
        </p:txBody>
      </p:sp>
      <p:sp>
        <p:nvSpPr>
          <p:cNvPr id="4" name="Заголовок 1"/>
          <p:cNvSpPr txBox="1">
            <a:spLocks/>
          </p:cNvSpPr>
          <p:nvPr/>
        </p:nvSpPr>
        <p:spPr bwMode="auto">
          <a:xfrm>
            <a:off x="7850188" y="274638"/>
            <a:ext cx="2308225" cy="350837"/>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spcBef>
                <a:spcPct val="0"/>
              </a:spcBef>
              <a:buFontTx/>
              <a:buNone/>
            </a:pPr>
            <a:r>
              <a:rPr lang="ru-RU" altLang="zh-CN" sz="2000" b="1" i="1">
                <a:solidFill>
                  <a:srgbClr val="002060"/>
                </a:solidFill>
                <a:effectLst>
                  <a:outerShdw blurRad="38100" dist="38100" dir="2700000" algn="tl">
                    <a:srgbClr val="C0C0C0"/>
                  </a:outerShdw>
                </a:effectLst>
                <a:latin typeface="Calibri Light" pitchFamily="34" charset="0"/>
              </a:rPr>
              <a:t>1 </a:t>
            </a:r>
            <a:r>
              <a:rPr lang="zh-CN" altLang="en-US" sz="2000" b="1" i="1">
                <a:solidFill>
                  <a:srgbClr val="002060"/>
                </a:solidFill>
                <a:effectLst>
                  <a:outerShdw blurRad="38100" dist="38100" dir="2700000" algn="tl">
                    <a:srgbClr val="C0C0C0"/>
                  </a:outerShdw>
                </a:effectLst>
                <a:latin typeface="Calibri Light" pitchFamily="34" charset="0"/>
              </a:rPr>
              <a:t>个数据模块</a:t>
            </a:r>
            <a:endParaRPr lang="zh-CN" altLang="ru-RU" sz="2000" b="1" i="1">
              <a:solidFill>
                <a:srgbClr val="002060"/>
              </a:solidFill>
              <a:effectLst>
                <a:outerShdw blurRad="38100" dist="38100" dir="2700000" algn="tl">
                  <a:srgbClr val="C0C0C0"/>
                </a:outerShdw>
              </a:effectLst>
              <a:latin typeface="Calibri Light" pitchFamily="34" charset="0"/>
            </a:endParaRPr>
          </a:p>
        </p:txBody>
      </p:sp>
      <p:sp>
        <p:nvSpPr>
          <p:cNvPr id="9221" name="Text Box 11"/>
          <p:cNvSpPr txBox="1">
            <a:spLocks noChangeArrowheads="1"/>
          </p:cNvSpPr>
          <p:nvPr/>
        </p:nvSpPr>
        <p:spPr bwMode="auto">
          <a:xfrm>
            <a:off x="7150100" y="839788"/>
            <a:ext cx="4843463"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 typeface="Wingdings" pitchFamily="2" charset="2"/>
              <a:buChar char="q"/>
            </a:pPr>
            <a:r>
              <a:rPr lang="en-US" altLang="zh-CN" sz="1600" b="1">
                <a:solidFill>
                  <a:srgbClr val="002060"/>
                </a:solidFill>
                <a:latin typeface="Arial Narrow" pitchFamily="34" charset="0"/>
                <a:ea typeface="华文细黑" pitchFamily="2" charset="-122"/>
                <a:cs typeface="Arial" pitchFamily="34" charset="0"/>
              </a:rPr>
              <a:t>2</a:t>
            </a:r>
            <a:r>
              <a:rPr lang="zh-CN" altLang="en-US" sz="1600" b="1">
                <a:solidFill>
                  <a:srgbClr val="002060"/>
                </a:solidFill>
                <a:latin typeface="Arial Narrow" pitchFamily="34" charset="0"/>
                <a:ea typeface="华文细黑" pitchFamily="2" charset="-122"/>
                <a:cs typeface="Arial" pitchFamily="34" charset="0"/>
              </a:rPr>
              <a:t>个变压器</a:t>
            </a:r>
            <a:r>
              <a:rPr lang="ru-RU" altLang="zh-CN" sz="1600" b="1">
                <a:solidFill>
                  <a:srgbClr val="002060"/>
                </a:solidFill>
                <a:latin typeface="Arial Narrow" pitchFamily="34" charset="0"/>
                <a:ea typeface="华文细黑" pitchFamily="2" charset="-122"/>
                <a:cs typeface="Arial" pitchFamily="34" charset="0"/>
              </a:rPr>
              <a:t>ТП 2500кВа, 10/0,4 к</a:t>
            </a:r>
            <a:r>
              <a:rPr lang="en-US" altLang="zh-CN" sz="1600" b="1">
                <a:solidFill>
                  <a:srgbClr val="002060"/>
                </a:solidFill>
                <a:latin typeface="Arial Narrow" pitchFamily="34" charset="0"/>
                <a:ea typeface="华文细黑" pitchFamily="2" charset="-122"/>
                <a:cs typeface="Arial" pitchFamily="34" charset="0"/>
              </a:rPr>
              <a:t>V</a:t>
            </a:r>
            <a:endParaRPr lang="ru-RU" altLang="zh-CN" sz="1600" b="1">
              <a:solidFill>
                <a:srgbClr val="002060"/>
              </a:solidFill>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q"/>
            </a:pPr>
            <a:r>
              <a:rPr lang="zh-CN" altLang="en-US" sz="1600" b="1">
                <a:solidFill>
                  <a:srgbClr val="002060"/>
                </a:solidFill>
                <a:latin typeface="Arial Narrow" pitchFamily="34" charset="0"/>
                <a:ea typeface="华文细黑" pitchFamily="2" charset="-122"/>
                <a:cs typeface="Arial" pitchFamily="34" charset="0"/>
              </a:rPr>
              <a:t>备用电力柴油机发电机组</a:t>
            </a:r>
            <a:r>
              <a:rPr lang="ru-RU" altLang="zh-CN" sz="1600" b="1">
                <a:solidFill>
                  <a:srgbClr val="002060"/>
                </a:solidFill>
                <a:latin typeface="Arial Narrow" pitchFamily="34" charset="0"/>
                <a:ea typeface="华文细黑" pitchFamily="2" charset="-122"/>
                <a:cs typeface="Arial" pitchFamily="34" charset="0"/>
              </a:rPr>
              <a:t>1250 кВа, </a:t>
            </a:r>
            <a:r>
              <a:rPr lang="zh-CN" altLang="en-US" sz="1600" b="1">
                <a:solidFill>
                  <a:srgbClr val="002060"/>
                </a:solidFill>
                <a:latin typeface="Arial Narrow" pitchFamily="34" charset="0"/>
                <a:ea typeface="华文细黑" pitchFamily="2" charset="-122"/>
                <a:cs typeface="Arial" pitchFamily="34" charset="0"/>
              </a:rPr>
              <a:t>备用方案</a:t>
            </a:r>
            <a:r>
              <a:rPr lang="ru-RU" altLang="zh-CN" sz="1600" b="1">
                <a:solidFill>
                  <a:srgbClr val="002060"/>
                </a:solidFill>
                <a:latin typeface="Arial Narrow" pitchFamily="34" charset="0"/>
                <a:ea typeface="华文细黑" pitchFamily="2" charset="-122"/>
                <a:cs typeface="Arial" pitchFamily="34" charset="0"/>
              </a:rPr>
              <a:t> </a:t>
            </a:r>
            <a:r>
              <a:rPr lang="en-US" altLang="zh-CN" sz="1600" b="1">
                <a:solidFill>
                  <a:srgbClr val="002060"/>
                </a:solidFill>
                <a:latin typeface="Arial Narrow" pitchFamily="34" charset="0"/>
                <a:ea typeface="华文细黑" pitchFamily="2" charset="-122"/>
                <a:cs typeface="Arial" pitchFamily="34" charset="0"/>
              </a:rPr>
              <a:t>N+1</a:t>
            </a:r>
            <a:endParaRPr lang="ru-RU" altLang="zh-CN" sz="1600" b="1">
              <a:solidFill>
                <a:srgbClr val="002060"/>
              </a:solidFill>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q"/>
            </a:pPr>
            <a:r>
              <a:rPr lang="ru-RU" altLang="zh-CN" sz="1600" b="1">
                <a:solidFill>
                  <a:srgbClr val="002060"/>
                </a:solidFill>
                <a:latin typeface="Arial Narrow" pitchFamily="34" charset="0"/>
                <a:ea typeface="华文细黑" pitchFamily="2" charset="-122"/>
                <a:cs typeface="Arial" pitchFamily="34" charset="0"/>
              </a:rPr>
              <a:t>2 </a:t>
            </a:r>
            <a:r>
              <a:rPr lang="zh-CN" altLang="en-US" sz="1600" b="1">
                <a:solidFill>
                  <a:srgbClr val="002060"/>
                </a:solidFill>
                <a:latin typeface="Arial Narrow" pitchFamily="34" charset="0"/>
                <a:ea typeface="华文细黑" pitchFamily="2" charset="-122"/>
                <a:cs typeface="Arial" pitchFamily="34" charset="0"/>
              </a:rPr>
              <a:t>组</a:t>
            </a:r>
            <a:r>
              <a:rPr lang="en-US" altLang="zh-CN" sz="1600" b="1">
                <a:solidFill>
                  <a:srgbClr val="002060"/>
                </a:solidFill>
                <a:latin typeface="Arial Narrow" pitchFamily="34" charset="0"/>
                <a:ea typeface="华文细黑" pitchFamily="2" charset="-122"/>
                <a:cs typeface="Arial" pitchFamily="34" charset="0"/>
              </a:rPr>
              <a:t>USP</a:t>
            </a:r>
            <a:r>
              <a:rPr lang="zh-CN" altLang="en-US" sz="1600" b="1">
                <a:solidFill>
                  <a:srgbClr val="002060"/>
                </a:solidFill>
                <a:latin typeface="Arial Narrow" pitchFamily="34" charset="0"/>
                <a:ea typeface="华文细黑" pitchFamily="2" charset="-122"/>
                <a:cs typeface="Arial" pitchFamily="34" charset="0"/>
              </a:rPr>
              <a:t>备用电源</a:t>
            </a:r>
            <a:r>
              <a:rPr lang="en-US" altLang="zh-CN" sz="1600" b="1">
                <a:solidFill>
                  <a:srgbClr val="002060"/>
                </a:solidFill>
                <a:latin typeface="Arial Narrow" pitchFamily="34" charset="0"/>
                <a:ea typeface="华文细黑" pitchFamily="2" charset="-122"/>
                <a:cs typeface="Arial" pitchFamily="34" charset="0"/>
              </a:rPr>
              <a:t>:</a:t>
            </a:r>
          </a:p>
          <a:p>
            <a:pPr eaLnBrk="1" hangingPunct="1">
              <a:lnSpc>
                <a:spcPct val="100000"/>
              </a:lnSpc>
              <a:spcBef>
                <a:spcPct val="0"/>
              </a:spcBef>
              <a:buFont typeface="Wingdings" pitchFamily="2" charset="2"/>
              <a:buChar char="Ø"/>
            </a:pPr>
            <a:r>
              <a:rPr lang="zh-CN" altLang="en-US" sz="1600" b="1">
                <a:solidFill>
                  <a:srgbClr val="002060"/>
                </a:solidFill>
                <a:latin typeface="Arial Narrow" pitchFamily="34" charset="0"/>
                <a:ea typeface="华文细黑" pitchFamily="2" charset="-122"/>
                <a:cs typeface="Arial" pitchFamily="34" charset="0"/>
              </a:rPr>
              <a:t>为</a:t>
            </a:r>
            <a:r>
              <a:rPr lang="zh-CN" altLang="ru-RU" sz="1600" b="1">
                <a:solidFill>
                  <a:srgbClr val="002060"/>
                </a:solidFill>
                <a:latin typeface="Arial Narrow" pitchFamily="34" charset="0"/>
                <a:ea typeface="华文细黑" pitchFamily="2" charset="-122"/>
                <a:cs typeface="Arial" pitchFamily="34" charset="0"/>
              </a:rPr>
              <a:t> </a:t>
            </a:r>
            <a:r>
              <a:rPr lang="ru-RU" altLang="zh-CN" sz="1600" b="1">
                <a:solidFill>
                  <a:srgbClr val="002060"/>
                </a:solidFill>
                <a:latin typeface="Arial Narrow" pitchFamily="34" charset="0"/>
                <a:ea typeface="华文细黑" pitchFamily="2" charset="-122"/>
                <a:cs typeface="Arial" pitchFamily="34" charset="0"/>
              </a:rPr>
              <a:t>ИТ</a:t>
            </a:r>
            <a:r>
              <a:rPr lang="zh-CN" altLang="en-US" sz="1600" b="1">
                <a:solidFill>
                  <a:srgbClr val="002060"/>
                </a:solidFill>
                <a:latin typeface="Arial Narrow" pitchFamily="34" charset="0"/>
                <a:ea typeface="华文细黑" pitchFamily="2" charset="-122"/>
                <a:cs typeface="Arial" pitchFamily="34" charset="0"/>
              </a:rPr>
              <a:t>负载（</a:t>
            </a:r>
            <a:r>
              <a:rPr lang="en-US" altLang="zh-CN" sz="1600" b="1">
                <a:solidFill>
                  <a:srgbClr val="002060"/>
                </a:solidFill>
                <a:latin typeface="Arial Narrow" pitchFamily="34" charset="0"/>
                <a:ea typeface="华文细黑" pitchFamily="2" charset="-122"/>
                <a:cs typeface="Arial" pitchFamily="34" charset="0"/>
              </a:rPr>
              <a:t>2N</a:t>
            </a:r>
            <a:r>
              <a:rPr lang="zh-CN" altLang="en-US" sz="1600" b="1">
                <a:solidFill>
                  <a:srgbClr val="002060"/>
                </a:solidFill>
                <a:latin typeface="Arial Narrow" pitchFamily="34" charset="0"/>
                <a:ea typeface="华文细黑" pitchFamily="2" charset="-122"/>
                <a:cs typeface="Arial" pitchFamily="34" charset="0"/>
              </a:rPr>
              <a:t>备用自动</a:t>
            </a:r>
            <a:r>
              <a:rPr lang="en-US" altLang="zh-CN" sz="1600" b="1">
                <a:solidFill>
                  <a:srgbClr val="002060"/>
                </a:solidFill>
                <a:latin typeface="Arial Narrow" pitchFamily="34" charset="0"/>
                <a:ea typeface="华文细黑" pitchFamily="2" charset="-122"/>
                <a:cs typeface="Arial" pitchFamily="34" charset="0"/>
              </a:rPr>
              <a:t>10</a:t>
            </a:r>
            <a:r>
              <a:rPr lang="zh-CN" altLang="en-US" sz="1600" b="1">
                <a:solidFill>
                  <a:srgbClr val="002060"/>
                </a:solidFill>
                <a:latin typeface="Arial Narrow" pitchFamily="34" charset="0"/>
                <a:ea typeface="华文细黑" pitchFamily="2" charset="-122"/>
                <a:cs typeface="Arial" pitchFamily="34" charset="0"/>
              </a:rPr>
              <a:t>分钟</a:t>
            </a:r>
            <a:r>
              <a:rPr lang="ru-RU" altLang="zh-CN" sz="1600" b="1">
                <a:solidFill>
                  <a:srgbClr val="002060"/>
                </a:solidFill>
                <a:latin typeface="Arial Narrow" pitchFamily="34" charset="0"/>
                <a:ea typeface="华文细黑" pitchFamily="2" charset="-122"/>
                <a:cs typeface="Arial" pitchFamily="34" charset="0"/>
              </a:rPr>
              <a:t>)</a:t>
            </a:r>
          </a:p>
          <a:p>
            <a:pPr eaLnBrk="1" hangingPunct="1">
              <a:lnSpc>
                <a:spcPct val="100000"/>
              </a:lnSpc>
              <a:spcBef>
                <a:spcPct val="0"/>
              </a:spcBef>
              <a:buFont typeface="Wingdings" pitchFamily="2" charset="2"/>
              <a:buChar char="Ø"/>
            </a:pPr>
            <a:r>
              <a:rPr lang="zh-CN" altLang="en-US" sz="1600" b="1">
                <a:solidFill>
                  <a:srgbClr val="002060"/>
                </a:solidFill>
                <a:latin typeface="Arial Narrow" pitchFamily="34" charset="0"/>
                <a:ea typeface="华文细黑" pitchFamily="2" charset="-122"/>
                <a:cs typeface="Arial" pitchFamily="34" charset="0"/>
              </a:rPr>
              <a:t>用于机械负载</a:t>
            </a:r>
            <a:r>
              <a:rPr lang="en-US" altLang="zh-CN" sz="1600" b="1">
                <a:solidFill>
                  <a:srgbClr val="002060"/>
                </a:solidFill>
                <a:latin typeface="Arial Narrow" pitchFamily="34" charset="0"/>
                <a:ea typeface="华文细黑" pitchFamily="2" charset="-122"/>
                <a:cs typeface="Arial" pitchFamily="34" charset="0"/>
              </a:rPr>
              <a:t>-</a:t>
            </a:r>
            <a:r>
              <a:rPr lang="zh-CN" altLang="en-US" sz="1600" b="1">
                <a:solidFill>
                  <a:srgbClr val="002060"/>
                </a:solidFill>
                <a:latin typeface="Arial Narrow" pitchFamily="34" charset="0"/>
                <a:ea typeface="华文细黑" pitchFamily="2" charset="-122"/>
                <a:cs typeface="Arial" pitchFamily="34" charset="0"/>
              </a:rPr>
              <a:t>水泵、风鼓（</a:t>
            </a:r>
            <a:r>
              <a:rPr lang="en-US" altLang="zh-CN" sz="1600" b="1">
                <a:solidFill>
                  <a:srgbClr val="002060"/>
                </a:solidFill>
                <a:latin typeface="Arial Narrow" pitchFamily="34" charset="0"/>
                <a:ea typeface="华文细黑" pitchFamily="2" charset="-122"/>
                <a:cs typeface="Arial" pitchFamily="34" charset="0"/>
              </a:rPr>
              <a:t>N+1</a:t>
            </a:r>
            <a:r>
              <a:rPr lang="zh-CN" altLang="en-US" sz="1600" b="1">
                <a:solidFill>
                  <a:srgbClr val="002060"/>
                </a:solidFill>
                <a:latin typeface="Arial Narrow" pitchFamily="34" charset="0"/>
                <a:ea typeface="华文细黑" pitchFamily="2" charset="-122"/>
                <a:cs typeface="Arial" pitchFamily="34" charset="0"/>
              </a:rPr>
              <a:t>备用系统，自动时间</a:t>
            </a:r>
            <a:r>
              <a:rPr lang="en-US" altLang="zh-CN" sz="1600" b="1">
                <a:solidFill>
                  <a:srgbClr val="002060"/>
                </a:solidFill>
                <a:latin typeface="Arial Narrow" pitchFamily="34" charset="0"/>
                <a:ea typeface="华文细黑" pitchFamily="2" charset="-122"/>
                <a:cs typeface="Arial" pitchFamily="34" charset="0"/>
              </a:rPr>
              <a:t>10</a:t>
            </a:r>
            <a:r>
              <a:rPr lang="zh-CN" altLang="en-US" sz="1600" b="1">
                <a:solidFill>
                  <a:srgbClr val="002060"/>
                </a:solidFill>
                <a:latin typeface="Arial Narrow" pitchFamily="34" charset="0"/>
                <a:ea typeface="华文细黑" pitchFamily="2" charset="-122"/>
                <a:cs typeface="Arial" pitchFamily="34" charset="0"/>
              </a:rPr>
              <a:t>分钟）</a:t>
            </a:r>
            <a:endParaRPr lang="ru-RU" altLang="zh-CN" sz="1400" b="1">
              <a:solidFill>
                <a:srgbClr val="002060"/>
              </a:solidFill>
              <a:latin typeface="Arial Narrow" pitchFamily="34" charset="0"/>
              <a:ea typeface="华文细黑" pitchFamily="2" charset="-122"/>
              <a:cs typeface="Arial" pitchFamily="34" charset="0"/>
            </a:endParaRPr>
          </a:p>
        </p:txBody>
      </p:sp>
      <p:sp>
        <p:nvSpPr>
          <p:cNvPr id="9222" name="Text Box 11"/>
          <p:cNvSpPr txBox="1">
            <a:spLocks noChangeArrowheads="1"/>
          </p:cNvSpPr>
          <p:nvPr/>
        </p:nvSpPr>
        <p:spPr bwMode="auto">
          <a:xfrm>
            <a:off x="9879013" y="3348038"/>
            <a:ext cx="206375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 typeface="Wingdings" pitchFamily="2" charset="2"/>
              <a:buChar char="q"/>
            </a:pPr>
            <a:r>
              <a:rPr lang="en-US" altLang="zh-CN" sz="1600" b="1">
                <a:solidFill>
                  <a:srgbClr val="002060"/>
                </a:solidFill>
                <a:latin typeface="Arial Narrow" pitchFamily="34" charset="0"/>
                <a:ea typeface="华文细黑" pitchFamily="2" charset="-122"/>
                <a:cs typeface="Arial" pitchFamily="34" charset="0"/>
              </a:rPr>
              <a:t>2</a:t>
            </a:r>
            <a:r>
              <a:rPr lang="zh-CN" altLang="en-US" sz="1600" b="1">
                <a:solidFill>
                  <a:srgbClr val="002060"/>
                </a:solidFill>
                <a:latin typeface="Arial Narrow" pitchFamily="34" charset="0"/>
                <a:ea typeface="华文细黑" pitchFamily="2" charset="-122"/>
                <a:cs typeface="Arial" pitchFamily="34" charset="0"/>
              </a:rPr>
              <a:t>个输入电源基本设备</a:t>
            </a:r>
            <a:r>
              <a:rPr lang="ru-RU" altLang="zh-CN" sz="1600" b="1">
                <a:solidFill>
                  <a:srgbClr val="002060"/>
                </a:solidFill>
                <a:latin typeface="Arial Narrow" pitchFamily="34" charset="0"/>
                <a:ea typeface="华文细黑" pitchFamily="2" charset="-122"/>
                <a:cs typeface="Arial" pitchFamily="34" charset="0"/>
              </a:rPr>
              <a:t> </a:t>
            </a:r>
            <a:r>
              <a:rPr lang="en-US" altLang="zh-CN" sz="1600" b="1">
                <a:solidFill>
                  <a:srgbClr val="002060"/>
                </a:solidFill>
                <a:latin typeface="Arial Narrow" pitchFamily="34" charset="0"/>
                <a:ea typeface="华文细黑" pitchFamily="2" charset="-122"/>
                <a:cs typeface="Arial" pitchFamily="34" charset="0"/>
              </a:rPr>
              <a:t> </a:t>
            </a:r>
            <a:endParaRPr lang="ru-RU" altLang="zh-CN" sz="1600" b="1">
              <a:solidFill>
                <a:srgbClr val="002060"/>
              </a:solidFill>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q"/>
            </a:pPr>
            <a:r>
              <a:rPr lang="zh-CN" altLang="en-US" sz="1600" b="1">
                <a:solidFill>
                  <a:srgbClr val="002060"/>
                </a:solidFill>
                <a:latin typeface="Arial Narrow" pitchFamily="34" charset="0"/>
                <a:ea typeface="华文细黑" pitchFamily="2" charset="-122"/>
                <a:cs typeface="Arial" pitchFamily="34" charset="0"/>
              </a:rPr>
              <a:t>自动输入的储备供电</a:t>
            </a:r>
            <a:endParaRPr lang="ru-RU" altLang="zh-CN" sz="1600" b="1">
              <a:solidFill>
                <a:srgbClr val="002060"/>
              </a:solidFill>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q"/>
            </a:pPr>
            <a:r>
              <a:rPr lang="zh-CN" altLang="en-US" sz="1600" b="1">
                <a:solidFill>
                  <a:srgbClr val="002060"/>
                </a:solidFill>
                <a:latin typeface="Arial Narrow" pitchFamily="34" charset="0"/>
                <a:ea typeface="华文细黑" pitchFamily="2" charset="-122"/>
                <a:cs typeface="Arial" pitchFamily="34" charset="0"/>
              </a:rPr>
              <a:t>自动调配接入总系统的开关</a:t>
            </a:r>
            <a:endParaRPr lang="zh-CN" altLang="ru-RU" sz="1600" b="1">
              <a:solidFill>
                <a:srgbClr val="002060"/>
              </a:solidFill>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q"/>
            </a:pPr>
            <a:r>
              <a:rPr lang="zh-CN" altLang="en-US" sz="1600" b="1">
                <a:solidFill>
                  <a:srgbClr val="002060"/>
                </a:solidFill>
                <a:latin typeface="Arial Narrow" pitchFamily="34" charset="0"/>
                <a:ea typeface="华文细黑" pitchFamily="2" charset="-122"/>
                <a:cs typeface="Arial" pitchFamily="34" charset="0"/>
              </a:rPr>
              <a:t>商务技术核算</a:t>
            </a:r>
            <a:endParaRPr lang="zh-CN" altLang="ru-RU" sz="1600" b="1">
              <a:solidFill>
                <a:srgbClr val="002060"/>
              </a:solidFill>
              <a:latin typeface="Arial Narrow" pitchFamily="34" charset="0"/>
              <a:ea typeface="华文细黑" pitchFamily="2" charset="-122"/>
              <a:cs typeface="Arial" pitchFamily="34" charset="0"/>
            </a:endParaRPr>
          </a:p>
          <a:p>
            <a:pPr eaLnBrk="1" hangingPunct="1">
              <a:lnSpc>
                <a:spcPct val="100000"/>
              </a:lnSpc>
              <a:spcBef>
                <a:spcPct val="0"/>
              </a:spcBef>
              <a:buFont typeface="Wingdings" pitchFamily="2" charset="2"/>
              <a:buChar char="q"/>
            </a:pPr>
            <a:endParaRPr lang="ru-RU" altLang="zh-CN" sz="1600" b="1">
              <a:solidFill>
                <a:srgbClr val="002060"/>
              </a:solidFill>
              <a:latin typeface="Arial Narrow" pitchFamily="34" charset="0"/>
              <a:ea typeface="华文细黑" pitchFamily="2" charset="-122"/>
              <a:cs typeface="Arial"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19288"/>
            <a:ext cx="12195175"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Заголовок 1"/>
          <p:cNvSpPr txBox="1">
            <a:spLocks/>
          </p:cNvSpPr>
          <p:nvPr/>
        </p:nvSpPr>
        <p:spPr bwMode="auto">
          <a:xfrm>
            <a:off x="4595813" y="1016000"/>
            <a:ext cx="3286125" cy="438150"/>
          </a:xfrm>
          <a:prstGeom prst="rect">
            <a:avLst/>
          </a:prstGeom>
          <a:noFill/>
          <a:ln>
            <a:noFill/>
          </a:ln>
          <a:extLst/>
        </p:spPr>
        <p:txBody>
          <a:bodyPr lIns="288000" tIns="36000" rIns="72000" bIns="36000" anchor="ct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zh-CN" altLang="en-US" sz="2400" b="1">
                <a:solidFill>
                  <a:srgbClr val="C00000"/>
                </a:solidFill>
                <a:effectLst>
                  <a:outerShdw blurRad="38100" dist="38100" dir="2700000" algn="tl">
                    <a:srgbClr val="C0C0C0"/>
                  </a:outerShdw>
                </a:effectLst>
                <a:latin typeface="Calibri Light" pitchFamily="34" charset="0"/>
              </a:rPr>
              <a:t>数据中心楼房部分</a:t>
            </a:r>
            <a:r>
              <a:rPr lang="ru-RU" altLang="zh-CN" sz="2400" b="1">
                <a:solidFill>
                  <a:srgbClr val="C00000"/>
                </a:solidFill>
                <a:effectLst>
                  <a:outerShdw blurRad="38100" dist="38100" dir="2700000" algn="tl">
                    <a:srgbClr val="C0C0C0"/>
                  </a:outerShdw>
                </a:effectLst>
                <a:latin typeface="Calibri Light" pitchFamily="34" charset="0"/>
              </a:rPr>
              <a:t>.</a:t>
            </a:r>
            <a:endParaRPr lang="ru-RU" altLang="zh-CN" b="1">
              <a:solidFill>
                <a:srgbClr val="C00000"/>
              </a:solidFill>
              <a:effectLst>
                <a:outerShdw blurRad="38100" dist="38100" dir="2700000" algn="tl">
                  <a:srgbClr val="C0C0C0"/>
                </a:outerShdw>
              </a:effectLst>
              <a:latin typeface="Calibri Light" pitchFamily="34" charset="0"/>
              <a:cs typeface="Arial"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949</TotalTime>
  <Words>2824</Words>
  <Application>Microsoft Office PowerPoint</Application>
  <PresentationFormat>Произвольный</PresentationFormat>
  <Paragraphs>388</Paragraphs>
  <Slides>36</Slides>
  <Notes>0</Notes>
  <HiddenSlides>0</HiddenSlides>
  <MMClips>0</MMClips>
  <ScaleCrop>false</ScaleCrop>
  <HeadingPairs>
    <vt:vector size="6" baseType="variant">
      <vt:variant>
        <vt:lpstr>Использованные шрифты</vt:lpstr>
      </vt:variant>
      <vt:variant>
        <vt:i4>14</vt:i4>
      </vt:variant>
      <vt:variant>
        <vt:lpstr>Тема</vt:lpstr>
      </vt:variant>
      <vt:variant>
        <vt:i4>1</vt:i4>
      </vt:variant>
      <vt:variant>
        <vt:lpstr>Заголовки слайдов</vt:lpstr>
      </vt:variant>
      <vt:variant>
        <vt:i4>36</vt:i4>
      </vt:variant>
    </vt:vector>
  </HeadingPairs>
  <TitlesOfParts>
    <vt:vector size="51" baseType="lpstr">
      <vt:lpstr>Arial</vt:lpstr>
      <vt:lpstr>宋体</vt:lpstr>
      <vt:lpstr>Calibri Light</vt:lpstr>
      <vt:lpstr>Calibri</vt:lpstr>
      <vt:lpstr>FrutigerNext LT Medium</vt:lpstr>
      <vt:lpstr>Times New Roman</vt:lpstr>
      <vt:lpstr>Arial Narrow Europa ?rodk</vt:lpstr>
      <vt:lpstr>华文细黑</vt:lpstr>
      <vt:lpstr>Wingdings</vt:lpstr>
      <vt:lpstr>Arial Narrow</vt:lpstr>
      <vt:lpstr>Arial-BoldMT</vt:lpstr>
      <vt:lpstr>SimHei</vt:lpstr>
      <vt:lpstr>Microsoft YaHei</vt:lpstr>
      <vt:lpstr>Arial Unicode MS</vt:lpstr>
      <vt:lpstr>Office Theme</vt:lpstr>
      <vt:lpstr>“建设数据处理中心项目的可行性 研究和进一步操作的” CellSpace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数据信息中心资本和交易成本的计算 </vt:lpstr>
      <vt:lpstr>营业费用结构:</vt:lpstr>
    </vt:vector>
  </TitlesOfParts>
  <Company>Huawei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Техническое предложение по созданию коммерческого  ЦОД</dc:title>
  <dc:creator>Kleschev Anatoly</dc:creator>
  <cp:lastModifiedBy>User</cp:lastModifiedBy>
  <cp:revision>67</cp:revision>
  <dcterms:created xsi:type="dcterms:W3CDTF">2017-09-18T07:16:51Z</dcterms:created>
  <dcterms:modified xsi:type="dcterms:W3CDTF">2021-04-20T05:08:28Z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2015_ms_pID_725343">
    <vt:lpwstr>(2)ob8Sf1DbK53dReTrcYqrFcTue+dzIetp8L2CMBdI7K7mi4/pf/Fz8e+miDQ+JJv8hfvo0p8/
MjWOZ7hkY7wiKRx06ykh/3npFXH2elLf47j6oYOEcVJXFrv+b2NtVT4y2dy1oDPXBXMKq9Hd
foMkuBc63aUP7TlAgmlcVyP6EVJBXqNFU8KUaNVEcFv5HKZRaHNPIwb+6Hhrh1nn9U9HYJ9a
D0D00mwuP3EOgHdGnD</vt:lpwstr>
  </property>
  <property fmtid="{D5CDD505-2E9C-101B-9397-08002B2CF9AE}" pid="3" name="_2015_ms_pID_7253431">
    <vt:lpwstr>vRqCQTs9jKDT5iZ0p4LO6KezfgFQtEnoaiB7+n1knpwOGEwvhtr4rj
QTo7+JeuK+dFjyeGvPXZ7jTL6y7NX9Or3nECnIqHGPn3FbZPpXzJzkcyFfbAbC++WXMs5Nxh
Hqz7EAZ6v8V5DQKkfi788PjwJyFnwmVLW6c6SGcVt6nm3de1rqCdp3OtxBIU2jbJLfk=</vt:lpwstr>
  </property>
  <property fmtid="{D5CDD505-2E9C-101B-9397-08002B2CF9AE}" pid="4" name="_readonly">
    <vt:lpwstr/>
  </property>
  <property fmtid="{D5CDD505-2E9C-101B-9397-08002B2CF9AE}" pid="5" name="_change">
    <vt:lpwstr/>
  </property>
  <property fmtid="{D5CDD505-2E9C-101B-9397-08002B2CF9AE}" pid="6" name="_full-control">
    <vt:lpwstr/>
  </property>
  <property fmtid="{D5CDD505-2E9C-101B-9397-08002B2CF9AE}" pid="7" name="sflag">
    <vt:lpwstr>1505732293</vt:lpwstr>
  </property>
</Properties>
</file>